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71"/>
  </p:notesMasterIdLst>
  <p:sldIdLst>
    <p:sldId id="256" r:id="rId2"/>
    <p:sldId id="257" r:id="rId3"/>
    <p:sldId id="353" r:id="rId4"/>
    <p:sldId id="260" r:id="rId5"/>
    <p:sldId id="357" r:id="rId6"/>
    <p:sldId id="358" r:id="rId7"/>
    <p:sldId id="360" r:id="rId8"/>
    <p:sldId id="361" r:id="rId9"/>
    <p:sldId id="363" r:id="rId10"/>
    <p:sldId id="362" r:id="rId11"/>
    <p:sldId id="364" r:id="rId12"/>
    <p:sldId id="365" r:id="rId13"/>
    <p:sldId id="366" r:id="rId14"/>
    <p:sldId id="367" r:id="rId15"/>
    <p:sldId id="368" r:id="rId16"/>
    <p:sldId id="369" r:id="rId17"/>
    <p:sldId id="370" r:id="rId18"/>
    <p:sldId id="371" r:id="rId19"/>
    <p:sldId id="372" r:id="rId20"/>
    <p:sldId id="373" r:id="rId21"/>
    <p:sldId id="374" r:id="rId22"/>
    <p:sldId id="375" r:id="rId23"/>
    <p:sldId id="376" r:id="rId24"/>
    <p:sldId id="377" r:id="rId25"/>
    <p:sldId id="379" r:id="rId26"/>
    <p:sldId id="380" r:id="rId27"/>
    <p:sldId id="381" r:id="rId28"/>
    <p:sldId id="382" r:id="rId29"/>
    <p:sldId id="383" r:id="rId30"/>
    <p:sldId id="384" r:id="rId31"/>
    <p:sldId id="385" r:id="rId32"/>
    <p:sldId id="386" r:id="rId33"/>
    <p:sldId id="387" r:id="rId34"/>
    <p:sldId id="388" r:id="rId35"/>
    <p:sldId id="389" r:id="rId36"/>
    <p:sldId id="390" r:id="rId37"/>
    <p:sldId id="391" r:id="rId38"/>
    <p:sldId id="392" r:id="rId39"/>
    <p:sldId id="393" r:id="rId40"/>
    <p:sldId id="394" r:id="rId41"/>
    <p:sldId id="395" r:id="rId42"/>
    <p:sldId id="396" r:id="rId43"/>
    <p:sldId id="397" r:id="rId44"/>
    <p:sldId id="398" r:id="rId45"/>
    <p:sldId id="399" r:id="rId46"/>
    <p:sldId id="400" r:id="rId47"/>
    <p:sldId id="401" r:id="rId48"/>
    <p:sldId id="402" r:id="rId49"/>
    <p:sldId id="403" r:id="rId50"/>
    <p:sldId id="404" r:id="rId51"/>
    <p:sldId id="405" r:id="rId52"/>
    <p:sldId id="406" r:id="rId53"/>
    <p:sldId id="407" r:id="rId54"/>
    <p:sldId id="408" r:id="rId55"/>
    <p:sldId id="409" r:id="rId56"/>
    <p:sldId id="410" r:id="rId57"/>
    <p:sldId id="411" r:id="rId58"/>
    <p:sldId id="412" r:id="rId59"/>
    <p:sldId id="413" r:id="rId60"/>
    <p:sldId id="414" r:id="rId61"/>
    <p:sldId id="415" r:id="rId62"/>
    <p:sldId id="416" r:id="rId63"/>
    <p:sldId id="417" r:id="rId64"/>
    <p:sldId id="418" r:id="rId65"/>
    <p:sldId id="419" r:id="rId66"/>
    <p:sldId id="420" r:id="rId67"/>
    <p:sldId id="421" r:id="rId68"/>
    <p:sldId id="422" r:id="rId69"/>
    <p:sldId id="423" r:id="rId7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2" roundtripDataSignature="AMtx7mj7+Ti7Y1PUHS+xSbgUZsW8rHSlC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yutae KIM" initials="KK" lastIdx="1" clrIdx="0">
    <p:extLst>
      <p:ext uri="{19B8F6BF-5375-455C-9EA6-DF929625EA0E}">
        <p15:presenceInfo xmlns:p15="http://schemas.microsoft.com/office/powerpoint/2012/main" userId="S::kyutae.kim@etu.u-paris.fr::9c540af0-5d8d-4831-8857-9da09aee09d2" providerId="AD"/>
      </p:ext>
    </p:extLst>
  </p:cmAuthor>
  <p:cmAuthor id="2" name="w" initials="w" lastIdx="2" clrIdx="1">
    <p:extLst>
      <p:ext uri="{19B8F6BF-5375-455C-9EA6-DF929625EA0E}">
        <p15:presenceInfo xmlns:p15="http://schemas.microsoft.com/office/powerpoint/2012/main" userId="w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9D7"/>
    <a:srgbClr val="C00000"/>
    <a:srgbClr val="0000FF"/>
    <a:srgbClr val="007D00"/>
    <a:srgbClr val="993300"/>
    <a:srgbClr val="538234"/>
    <a:srgbClr val="D70139"/>
    <a:srgbClr val="F2F2F2"/>
    <a:srgbClr val="A2A2A2"/>
    <a:srgbClr val="FABF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1ED82C-DFB5-433B-8B33-7B298AD14F54}">
  <a:tblStyle styleId="{FF1ED82C-DFB5-433B-8B33-7B298AD14F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DD3A8D-D20A-4945-B46B-B3D6B2CC5590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CE9E8"/>
          </a:solidFill>
        </a:fill>
      </a:tcStyle>
    </a:wholeTbl>
    <a:band1H>
      <a:tcTxStyle/>
      <a:tcStyle>
        <a:tcBdr/>
        <a:fill>
          <a:solidFill>
            <a:srgbClr val="F9D1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9D1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92"/>
    <p:restoredTop sz="83146"/>
  </p:normalViewPr>
  <p:slideViewPr>
    <p:cSldViewPr snapToGrid="0">
      <p:cViewPr varScale="1">
        <p:scale>
          <a:sx n="66" d="100"/>
          <a:sy n="66" d="100"/>
        </p:scale>
        <p:origin x="72" y="5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2-26T16:54:46.453" idx="1">
    <p:pos x="3075" y="402"/>
    <p:text>색상코드 RGB(215, 1, 57)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10.jpe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RGB</a:t>
            </a:r>
            <a:endParaRPr dirty="0"/>
          </a:p>
        </p:txBody>
      </p:sp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7482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5173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530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4199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2897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62027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569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4569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9110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6534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bf9ebb5319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gbf9ebb531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74443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2409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27489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59798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70727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68863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71809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7750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27955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43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bf9ebb5319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gbf9ebb531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36703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09281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19495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96187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46381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46837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32923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29543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0111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55803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3719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70990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67541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77095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854773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007533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382056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958091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131775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0291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8116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21765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078349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68371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338572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42010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60388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27830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386866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71811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877034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0201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7094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02188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425619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593301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702558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833783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866154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219046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104467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879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5495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4735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1710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ts slide layout">
  <p:cSld name="2_Contents slide layou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Contents slide layout">
  <p:cSld name="16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Contents slide layout">
  <p:cSld name="17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body" idx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con sets layout">
  <p:cSld name="1_Icon sets layou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>
            <a:spLocks noGrp="1"/>
          </p:cNvSpPr>
          <p:nvPr>
            <p:ph type="body" idx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30"/>
          <p:cNvSpPr/>
          <p:nvPr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0"/>
          <p:cNvSpPr/>
          <p:nvPr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0"/>
          <p:cNvSpPr/>
          <p:nvPr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0"/>
          <p:cNvSpPr txBox="1"/>
          <p:nvPr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0"/>
          <p:cNvSpPr txBox="1"/>
          <p:nvPr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0"/>
          <p:cNvSpPr txBox="1"/>
          <p:nvPr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www.allppt.com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30"/>
          <p:cNvSpPr txBox="1"/>
          <p:nvPr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TEMPLATES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Agenda slide layout">
  <p:cSld name="3_Agenda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aam slide layout">
  <p:cSld name="4_Taam slide layou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0"/>
          <p:cNvSpPr>
            <a:spLocks noGrp="1"/>
          </p:cNvSpPr>
          <p:nvPr>
            <p:ph type="pic" idx="2"/>
          </p:nvPr>
        </p:nvSpPr>
        <p:spPr>
          <a:xfrm>
            <a:off x="3648466" y="1815437"/>
            <a:ext cx="2167098" cy="20880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0"/>
          <p:cNvSpPr>
            <a:spLocks noGrp="1"/>
          </p:cNvSpPr>
          <p:nvPr>
            <p:ph type="pic" idx="3"/>
          </p:nvPr>
        </p:nvSpPr>
        <p:spPr>
          <a:xfrm>
            <a:off x="6375130" y="1815437"/>
            <a:ext cx="2167098" cy="20880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20"/>
          <p:cNvSpPr>
            <a:spLocks noGrp="1"/>
          </p:cNvSpPr>
          <p:nvPr>
            <p:ph type="pic" idx="4"/>
          </p:nvPr>
        </p:nvSpPr>
        <p:spPr>
          <a:xfrm>
            <a:off x="9101794" y="1815437"/>
            <a:ext cx="2167098" cy="20880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>
            <a:spLocks noGrp="1"/>
          </p:cNvSpPr>
          <p:nvPr>
            <p:ph type="pic" idx="5"/>
          </p:nvPr>
        </p:nvSpPr>
        <p:spPr>
          <a:xfrm>
            <a:off x="921804" y="1815437"/>
            <a:ext cx="2167098" cy="20880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ts slide layout">
  <p:cSld name="6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ts slide layout">
  <p:cSld name="8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ts slide layout">
  <p:cSld name="10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ontents slide layout">
  <p:cSld name="12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Contents slide layout">
  <p:cSld name="14_Contents slide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ontents slide layout">
  <p:cSld name="15_Contents slide layou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26"/>
          <p:cNvGrpSpPr/>
          <p:nvPr/>
        </p:nvGrpSpPr>
        <p:grpSpPr>
          <a:xfrm>
            <a:off x="4079368" y="2100242"/>
            <a:ext cx="4033264" cy="3172231"/>
            <a:chOff x="2444748" y="555045"/>
            <a:chExt cx="7282048" cy="5727454"/>
          </a:xfrm>
        </p:grpSpPr>
        <p:sp>
          <p:nvSpPr>
            <p:cNvPr id="28" name="Google Shape;28;p26"/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/>
              <a:ahLst/>
              <a:cxnLst/>
              <a:rect l="l" t="t" r="r" b="b"/>
              <a:pathLst>
                <a:path w="2168250" h="818207" extrusionOk="0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rgbClr val="BFBFBF"/>
                </a:gs>
                <a:gs pos="52999">
                  <a:srgbClr val="D8D8D8"/>
                </a:gs>
                <a:gs pos="83000">
                  <a:srgbClr val="BFBFBF"/>
                </a:gs>
                <a:gs pos="100000">
                  <a:srgbClr val="BFBFB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6"/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/>
              <a:ahLst/>
              <a:cxnLst/>
              <a:rect l="l" t="t" r="r" b="b"/>
              <a:pathLst>
                <a:path w="7282048" h="4950157" extrusionOk="0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6"/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/>
              <a:ahLst/>
              <a:cxnLst/>
              <a:rect l="l" t="t" r="r" b="b"/>
              <a:pathLst>
                <a:path w="490924" h="81820" extrusionOk="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6"/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/>
              <a:ahLst/>
              <a:cxnLst/>
              <a:rect l="l" t="t" r="r" b="b"/>
              <a:pathLst>
                <a:path w="7200227" h="4336501" extrusionOk="0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6"/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/>
              <a:ahLst/>
              <a:cxnLst/>
              <a:rect l="l" t="t" r="r" b="b"/>
              <a:pathLst>
                <a:path w="2168250" h="122731" extrusionOk="0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6"/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/>
              <a:ahLst/>
              <a:cxnLst/>
              <a:rect l="l" t="t" r="r" b="b"/>
              <a:pathLst>
                <a:path w="7200227" h="572745" extrusionOk="0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6"/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/>
              <a:ahLst/>
              <a:cxnLst/>
              <a:rect l="l" t="t" r="r" b="b"/>
              <a:pathLst>
                <a:path w="6586571" h="3763755" extrusionOk="0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6"/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/>
              <a:ahLst/>
              <a:cxnLst/>
              <a:rect l="l" t="t" r="r" b="b"/>
              <a:pathLst>
                <a:path w="3976489" h="4035268" extrusionOk="0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6"/>
          <p:cNvSpPr>
            <a:spLocks noGrp="1"/>
          </p:cNvSpPr>
          <p:nvPr>
            <p:ph type="pic" idx="2"/>
          </p:nvPr>
        </p:nvSpPr>
        <p:spPr>
          <a:xfrm>
            <a:off x="4247170" y="2261798"/>
            <a:ext cx="3678250" cy="21557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5400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26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marcomarchetti/acea-smart-water-baseline-models-comparison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밑바닥부터 시작하는 딥러닝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51" y="638769"/>
            <a:ext cx="4324452" cy="5556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86400" y="1436915"/>
            <a:ext cx="575029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Book Review &amp; Project</a:t>
            </a:r>
          </a:p>
          <a:p>
            <a:pPr algn="ctr"/>
            <a:endParaRPr lang="en-US" altLang="ko-KR" sz="3200" dirty="0" smtClean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en-US" altLang="ko-KR" sz="28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2021.3.2 ~ 3.18</a:t>
            </a:r>
          </a:p>
          <a:p>
            <a:pPr algn="ctr"/>
            <a:endParaRPr lang="en-US" altLang="ko-KR" sz="28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3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한국</a:t>
            </a:r>
            <a:r>
              <a:rPr lang="en-US" altLang="ko-KR" sz="3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IT</a:t>
            </a:r>
            <a:r>
              <a:rPr lang="ko-KR" altLang="en-US" sz="3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교육원 </a:t>
            </a:r>
            <a:r>
              <a:rPr lang="en-US" altLang="ko-KR" sz="3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303</a:t>
            </a:r>
            <a:r>
              <a:rPr lang="ko-KR" altLang="en-US" sz="3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호</a:t>
            </a:r>
            <a:endParaRPr lang="ko-KR" altLang="en-US" sz="3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028" name="Picture 4" descr="한국IT교육원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703" y="4555010"/>
            <a:ext cx="1284840" cy="107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클래스들에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대응 기능 추가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dezero/core.py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dezero/layers.py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111352"/>
              </p:ext>
            </p:extLst>
          </p:nvPr>
        </p:nvGraphicFramePr>
        <p:xfrm>
          <a:off x="5893904" y="1584960"/>
          <a:ext cx="6047063" cy="4766144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766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Layer: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…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 Layer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클래스의 매개변수를 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GPU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나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CPU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로 전송하는 기능 추가</a:t>
                      </a:r>
                      <a:endParaRPr lang="en-US" altLang="ko-KR" sz="14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to_cpu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for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in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self.params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param.to_cpu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to_gpu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for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in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self.params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param.to_gpu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</a:t>
                      </a:r>
                    </a:p>
                    <a:p>
                      <a:pPr latinLnBrk="1"/>
                      <a:endParaRPr lang="ko-KR" alt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412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클래스들에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대응 기능 추가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dezero/core.py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dezero/layers.py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dezero/dataloaders.py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608494"/>
              </p:ext>
            </p:extLst>
          </p:nvPr>
        </p:nvGraphicFramePr>
        <p:xfrm>
          <a:off x="5893904" y="1584960"/>
          <a:ext cx="6047063" cy="4785360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766144">
                <a:tc>
                  <a:txBody>
                    <a:bodyPr/>
                    <a:lstStyle/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from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dezero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import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cuda</a:t>
                      </a: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데니터셋을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미니배치로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뽑는 역할을 수행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DataLoader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__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init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__(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dataset,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batch_size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shuffle=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True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False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…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gpu</a:t>
                      </a: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+mn-lt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__next__(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…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    #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미니배치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cuda.cupy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if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else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np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x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xp.array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([example[0]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example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batch])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t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xp.array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([example[1]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for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example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batch])</a:t>
                      </a:r>
                    </a:p>
                    <a:p>
                      <a:pPr latinLnBrk="1"/>
                      <a:r>
                        <a:rPr lang="en-US" altLang="ko-KR" sz="1400" dirty="0" smtClean="0">
                          <a:latin typeface="+mn-lt"/>
                        </a:rPr>
                        <a:t>    …</a:t>
                      </a:r>
                    </a:p>
                    <a:p>
                      <a:pPr latinLnBrk="1"/>
                      <a:endParaRPr lang="en-US" altLang="ko-KR" sz="1400" dirty="0" smtClean="0">
                        <a:latin typeface="+mn-lt"/>
                      </a:endParaRPr>
                    </a:p>
                    <a:p>
                      <a:pPr latinLnBrk="1"/>
                      <a:r>
                        <a:rPr lang="en-US" altLang="ko-KR" sz="1400" baseline="0" dirty="0" smtClean="0">
                          <a:latin typeface="+mn-lt"/>
                        </a:rPr>
                        <a:t>    </a:t>
                      </a:r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400" baseline="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gpu</a:t>
                      </a:r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플래그를 확인</a:t>
                      </a:r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1400" baseline="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쿠파이와</a:t>
                      </a:r>
                      <a:r>
                        <a:rPr lang="ko-KR" altLang="en-US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400" baseline="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넘파이</a:t>
                      </a:r>
                      <a:r>
                        <a:rPr lang="ko-KR" altLang="en-US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 중 알맞은 다차원 배열로 만듦</a:t>
                      </a:r>
                      <a:endParaRPr lang="en-US" altLang="ko-KR" sz="1400" dirty="0" smtClean="0">
                        <a:solidFill>
                          <a:srgbClr val="007D00"/>
                        </a:solidFill>
                        <a:latin typeface="+mn-lt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to_cpu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False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to_gpu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.gpu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True</a:t>
                      </a:r>
                    </a:p>
                    <a:p>
                      <a:pPr latinLnBrk="1"/>
                      <a:endParaRPr lang="ko-KR" alt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56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클래스들에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대응 기능 추가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dezero/core.py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dezero/layers.py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dezero/dataloaders.py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dezero/functions.py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754677"/>
              </p:ext>
            </p:extLst>
          </p:nvPr>
        </p:nvGraphicFramePr>
        <p:xfrm>
          <a:off x="5893904" y="1584960"/>
          <a:ext cx="6047063" cy="4766144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766144">
                <a:tc>
                  <a:txBody>
                    <a:bodyPr/>
                    <a:lstStyle/>
                    <a:p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  <a:ea typeface="나눔스퀘어_ac Bold" panose="020B0600000101010101" pitchFamily="50" charset="-127"/>
                        </a:rPr>
                        <a:t># dezero/functions.py</a:t>
                      </a:r>
                      <a:endParaRPr lang="en-US" altLang="ko-KR" sz="14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넘파이와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쿠파이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어느 경우에도 작동하도록 수정</a:t>
                      </a:r>
                      <a:endParaRPr lang="en-US" altLang="ko-KR" sz="14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Sin(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Function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forward(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x):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cuda.get_array_module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y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xp.sin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y</a:t>
                      </a:r>
                    </a:p>
                    <a:p>
                      <a:pPr latinLnBrk="1"/>
                      <a:endParaRPr lang="en-US" altLang="ko-KR" sz="1400" dirty="0" smtClean="0">
                        <a:latin typeface="+mn-lt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+mn-lt"/>
                      </a:endParaRPr>
                    </a:p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  <a:ea typeface="나눔스퀘어_ac Bold" panose="020B0600000101010101" pitchFamily="50" charset="-127"/>
                        </a:rPr>
                        <a:t>dezero/core.py</a:t>
                      </a:r>
                      <a:endParaRPr lang="en-US" altLang="ko-KR" sz="1400" dirty="0" smtClean="0">
                        <a:solidFill>
                          <a:srgbClr val="007D00"/>
                        </a:solidFill>
                        <a:latin typeface="+mn-lt"/>
                      </a:endParaRPr>
                    </a:p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</a:rPr>
                        <a:t># </a:t>
                      </a:r>
                      <a:r>
                        <a:rPr lang="ko-KR" altLang="en-US" sz="1400" dirty="0" smtClean="0">
                          <a:solidFill>
                            <a:srgbClr val="007D00"/>
                          </a:solidFill>
                          <a:latin typeface="+mn-lt"/>
                        </a:rPr>
                        <a:t>사칙연산 코드 수정</a:t>
                      </a:r>
                      <a:endParaRPr lang="en-US" altLang="ko-KR" sz="1400" dirty="0" smtClean="0">
                        <a:solidFill>
                          <a:srgbClr val="007D00"/>
                        </a:solidFill>
                        <a:latin typeface="+mn-lt"/>
                      </a:endParaRPr>
                    </a:p>
                    <a:p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as_array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array_module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=np):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if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np.isscalar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array_module.array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x</a:t>
                      </a:r>
                    </a:p>
                    <a:p>
                      <a:pPr latinLnBrk="1"/>
                      <a:endParaRPr lang="en-US" altLang="ko-KR" sz="1400" dirty="0" smtClean="0">
                        <a:latin typeface="+mn-lt"/>
                      </a:endParaRPr>
                    </a:p>
                    <a:p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add(x0, x1):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x1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as_array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(x1,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dezero.cuda.get_array_module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(x0.data))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Add()(x0, x1)</a:t>
                      </a:r>
                    </a:p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40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mul</a:t>
                      </a:r>
                      <a:r>
                        <a:rPr lang="en-US" altLang="ko-KR" sz="1400" dirty="0" smtClean="0">
                          <a:solidFill>
                            <a:srgbClr val="007D00"/>
                          </a:solidFill>
                          <a:latin typeface="+mn-lt"/>
                        </a:rPr>
                        <a:t>, sub,</a:t>
                      </a:r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400" baseline="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rsub</a:t>
                      </a:r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, div, </a:t>
                      </a:r>
                      <a:r>
                        <a:rPr lang="en-US" altLang="ko-KR" sz="1400" baseline="0" dirty="0" err="1" smtClean="0">
                          <a:solidFill>
                            <a:srgbClr val="007D00"/>
                          </a:solidFill>
                          <a:latin typeface="+mn-lt"/>
                        </a:rPr>
                        <a:t>rdiv</a:t>
                      </a:r>
                      <a:r>
                        <a:rPr lang="ko-KR" altLang="en-US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도 똑같이 수정</a:t>
                      </a:r>
                      <a:endParaRPr lang="en-US" altLang="ko-KR" sz="1400" baseline="0" dirty="0" smtClean="0">
                        <a:solidFill>
                          <a:srgbClr val="007D00"/>
                        </a:solidFill>
                        <a:latin typeface="+mn-lt"/>
                      </a:endParaRPr>
                    </a:p>
                    <a:p>
                      <a:pPr latinLnBrk="1"/>
                      <a:r>
                        <a:rPr lang="en-US" altLang="ko-KR" sz="1400" baseline="0" dirty="0" smtClean="0">
                          <a:solidFill>
                            <a:srgbClr val="007D00"/>
                          </a:solidFill>
                          <a:latin typeface="+mn-lt"/>
                        </a:rPr>
                        <a:t>…</a:t>
                      </a:r>
                      <a:endParaRPr lang="ko-KR" altLang="en-US" sz="1400" dirty="0">
                        <a:solidFill>
                          <a:srgbClr val="007D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52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모델이 가지는 매개변수를 외부 파일로 저장 및 읽어오는 기능을 만듦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 중인 모델의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스냅샷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＇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저장하거나 학습된 매개변수를 읽어와서 추론만 수행 가능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매개변수는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Parameter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클래스로 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Parameter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데이터는 인스턴스 변수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data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ndarray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인스턴스로 보관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ndarray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인스턴스를 외부 파일로 저장 및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읽어오기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>
              <p:ext uri="{D42A27DB-BD31-4B8C-83A1-F6EECF244321}">
                <p14:modId xmlns:p14="http://schemas.microsoft.com/office/powerpoint/2010/main" val="2152766058"/>
              </p:ext>
            </p:extLst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53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모델 저장 및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읽어오기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89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넘파이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함수를 사용하면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ndarray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인스턴스를 저장하고 읽어올 수 있음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53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모델 저장 및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읽어오기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759010"/>
              </p:ext>
            </p:extLst>
          </p:nvPr>
        </p:nvGraphicFramePr>
        <p:xfrm>
          <a:off x="3069918" y="2186608"/>
          <a:ext cx="6047063" cy="4114800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114800">
                <a:tc>
                  <a:txBody>
                    <a:bodyPr/>
                    <a:lstStyle/>
                    <a:p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  <a:latin typeface="+mn-lt"/>
                        </a:rPr>
                        <a:t>x1</a:t>
                      </a:r>
                      <a:r>
                        <a:rPr lang="en-US" altLang="ko-KR" sz="140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= </a:t>
                      </a:r>
                      <a:r>
                        <a:rPr lang="en-US" altLang="ko-KR" sz="1400" baseline="0" dirty="0" err="1" smtClean="0">
                          <a:solidFill>
                            <a:schemeClr val="tx1"/>
                          </a:solidFill>
                          <a:latin typeface="+mn-lt"/>
                        </a:rPr>
                        <a:t>np.array</a:t>
                      </a:r>
                      <a:r>
                        <a:rPr lang="en-US" altLang="ko-KR" sz="140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([1, 2, 3])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x2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np.array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([4, 5, 6])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data = { ‘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x1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 : x1, ‘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x2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 : x2 }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ndarray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인스턴스를 외부 파일로 저장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np.save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(‘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test.npy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’, x1)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여러 개를 한번에 저장</a:t>
                      </a: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np.saves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(‘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test.npz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’, x1=x1, x2=x2) 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키워드 인수를 지정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np.saves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(‘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test.npz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’, **data) 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err="1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딕셔너리를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자동으로 전개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파일 </a:t>
                      </a:r>
                      <a:r>
                        <a:rPr lang="ko-KR" altLang="en-US" sz="1400" b="0" i="0" u="none" strike="noStrike" cap="none" baseline="0" dirty="0" err="1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읽어오기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arrays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np.load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(‘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test.npy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arrays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np.load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(‘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9933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test.npz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x1 = arrays[‘x1’]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x2 = arrays[‘x2’]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rgbClr val="0000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print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(x1)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rgbClr val="0000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print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(x2)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60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Layer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클래스는 계층의 구조를 표현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53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모델 저장 및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읽어오기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355" y="2715455"/>
            <a:ext cx="6676190" cy="2895238"/>
          </a:xfrm>
          <a:prstGeom prst="rect">
            <a:avLst/>
          </a:prstGeom>
        </p:spPr>
      </p:pic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381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계층 구조로부터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Parameter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하나의 평평한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딕셔너리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＇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뽑아 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_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flatten_params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메서드 추가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53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모델 저장 및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읽어오기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308963"/>
              </p:ext>
            </p:extLst>
          </p:nvPr>
        </p:nvGraphicFramePr>
        <p:xfrm>
          <a:off x="3069918" y="2733260"/>
          <a:ext cx="6047063" cy="3568147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356814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Layer: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…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_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flatten_params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parent_key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=""):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name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._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obj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.__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dict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__[name]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key =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parent_key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+ '/' + name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parent_key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else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name</a:t>
                      </a:r>
                    </a:p>
                    <a:p>
                      <a:endParaRPr lang="en-US" altLang="ko-KR" sz="16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        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6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재귀적으로 호출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isinstance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obj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Layer):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   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obj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._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flatten_params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key)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else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   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6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[key] = </a:t>
                      </a:r>
                      <a:r>
                        <a:rPr lang="en-US" altLang="ko-KR" sz="16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obj</a:t>
                      </a:r>
                      <a:endParaRPr lang="en-US" altLang="ko-KR" sz="16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32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save_weights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load_weights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메서드 추가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53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모델 저장 및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읽어오기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083986"/>
              </p:ext>
            </p:extLst>
          </p:nvPr>
        </p:nvGraphicFramePr>
        <p:xfrm>
          <a:off x="6351105" y="1669774"/>
          <a:ext cx="5605670" cy="4691269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605670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69126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Layer: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…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save_weights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path):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.to_cpu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 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ndarray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확인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{}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._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flatten_params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 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평탄화</a:t>
                      </a:r>
                      <a:endParaRPr lang="en-US" altLang="ko-KR" sz="14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array_dict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{key: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param.data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key, 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                        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params_dict.items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is not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None}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np.savez_compressed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(path, **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array_dict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 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압축저장</a:t>
                      </a:r>
                      <a:endParaRPr lang="en-US" altLang="ko-KR" sz="14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except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(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C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Exception,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C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KeyboardInterrupt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e: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os.path.exists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(path):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os.remove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(path)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raise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load_weights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(self, path):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npz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np.load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(path)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{}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._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flatten_params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key,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in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params_dict.items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param.data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npz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[key]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26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과대적합이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일어나는 주요 원인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훈련 데이터 부족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   *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확장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(data augmentation)</a:t>
            </a: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모델의 표현력이 지나치게 높음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   *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가중치 감수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(Weight Decay)</a:t>
            </a: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    *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(Dropout) </a:t>
            </a:r>
            <a:r>
              <a:rPr lang="en-US" altLang="ko-KR" sz="2400" dirty="0" smtClean="0">
                <a:solidFill>
                  <a:srgbClr val="007D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# </a:t>
            </a:r>
            <a:r>
              <a:rPr lang="ko-KR" altLang="en-US" sz="2400" dirty="0" smtClean="0">
                <a:solidFill>
                  <a:srgbClr val="007D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효과적이고 실무에 많이 사용됨</a:t>
            </a:r>
            <a:endParaRPr lang="en-US" altLang="ko-KR" sz="2400" dirty="0" smtClean="0">
              <a:solidFill>
                <a:srgbClr val="007D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   *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배치 정규화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(Batch Normalization) 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>
              <p:ext uri="{D42A27DB-BD31-4B8C-83A1-F6EECF244321}">
                <p14:modId xmlns:p14="http://schemas.microsoft.com/office/powerpoint/2010/main" val="4195911178"/>
              </p:ext>
            </p:extLst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75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드롭아웃은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뉴런을 임의로 삭제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비활성화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하면서 학습하는 방법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앙상블 학습은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드롭아웃과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가까운 관계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472" y="2275611"/>
            <a:ext cx="5145041" cy="3135139"/>
          </a:xfrm>
          <a:prstGeom prst="rect">
            <a:avLst/>
          </a:prstGeom>
        </p:spPr>
      </p:pic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93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013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" name="Google Shape;64;gbf9ebb5319_0_18"/>
          <p:cNvGraphicFramePr/>
          <p:nvPr>
            <p:extLst>
              <p:ext uri="{D42A27DB-BD31-4B8C-83A1-F6EECF244321}">
                <p14:modId xmlns:p14="http://schemas.microsoft.com/office/powerpoint/2010/main" val="2189242716"/>
              </p:ext>
            </p:extLst>
          </p:nvPr>
        </p:nvGraphicFramePr>
        <p:xfrm>
          <a:off x="3776200" y="1483299"/>
          <a:ext cx="7329000" cy="466828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213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4783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미분 자동 계산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783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자연스러운 코드로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1695568"/>
                  </a:ext>
                </a:extLst>
              </a:tr>
              <a:tr h="94783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고차 미분 계산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8417958"/>
                  </a:ext>
                </a:extLst>
              </a:tr>
              <a:tr h="94783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신경망 만들기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04429"/>
                  </a:ext>
                </a:extLst>
              </a:tr>
              <a:tr h="8769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4C2F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dirty="0" err="1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DeZero</a:t>
                      </a:r>
                      <a:r>
                        <a:rPr lang="ko-KR" altLang="en-US" sz="2800" b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의</a:t>
                      </a:r>
                      <a:r>
                        <a:rPr lang="en-US" altLang="ko-KR" sz="2800" b="0" baseline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 </a:t>
                      </a:r>
                      <a:r>
                        <a:rPr lang="ko-KR" altLang="en-US" sz="2800" b="0" baseline="0" dirty="0" smtClean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도전</a:t>
                      </a:r>
                      <a:endParaRPr sz="2800" b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4C2F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2874473"/>
                  </a:ext>
                </a:extLst>
              </a:tr>
            </a:tbl>
          </a:graphicData>
        </a:graphic>
      </p:graphicFrame>
      <p:graphicFrame>
        <p:nvGraphicFramePr>
          <p:cNvPr id="65" name="Google Shape;65;gbf9ebb5319_0_18"/>
          <p:cNvGraphicFramePr/>
          <p:nvPr>
            <p:extLst>
              <p:ext uri="{D42A27DB-BD31-4B8C-83A1-F6EECF244321}">
                <p14:modId xmlns:p14="http://schemas.microsoft.com/office/powerpoint/2010/main" val="1178149738"/>
              </p:ext>
            </p:extLst>
          </p:nvPr>
        </p:nvGraphicFramePr>
        <p:xfrm>
          <a:off x="876300" y="1483298"/>
          <a:ext cx="2747500" cy="466828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274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68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 b="1" dirty="0">
                          <a:solidFill>
                            <a:srgbClr val="F3F3F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CONTENTS </a:t>
                      </a:r>
                      <a:endParaRPr sz="1600" b="1" dirty="0">
                        <a:solidFill>
                          <a:srgbClr val="F3F3F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앙상블 학습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여러 모델을 개별적으로 학습시킨 후 추론 시 모든 모델의 출력을 평균 내는 방법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드롭아웃은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학습 시 뉴런을 임의로 삭제하는데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이를 매번 다른 모델을 학습하고 있다고 해석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앙상블 학습과 같은 효과를 신경망 하나에서 가상으로 시뮬레이션한다고 간주할 수 있음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248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다이렉트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테스트 시에는 모든 뉴런을 사용하면서도 앙상블 학습처럼 동작하게끔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흉내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내야 함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우선 모든 뉴런을 써서 출력을 계산하고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 결과를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약화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＇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시킴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약화하는 비율은 학습 시 살아남은 뉴런의 비율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37385"/>
              </p:ext>
            </p:extLst>
          </p:nvPr>
        </p:nvGraphicFramePr>
        <p:xfrm>
          <a:off x="3069918" y="3825901"/>
          <a:ext cx="6047063" cy="2514598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2514598">
                <a:tc>
                  <a:txBody>
                    <a:bodyPr/>
                    <a:lstStyle/>
                    <a:p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0.6</a:t>
                      </a: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np.ones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(10)</a:t>
                      </a:r>
                    </a:p>
                    <a:p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학습 시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mask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np.random.rand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(*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x.shape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 &gt;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 = x * mask</a:t>
                      </a:r>
                    </a:p>
                    <a:p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테스트 시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scale = 1 -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학습 시에 살아남은 뉴런의 비율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 = x * scale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470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역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스케일 맞추기를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학습할 때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수행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미리 뉴런의 값에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1/scale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곱해두고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테스트 때는 아무런 동작도 하지 않음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483849"/>
              </p:ext>
            </p:extLst>
          </p:nvPr>
        </p:nvGraphicFramePr>
        <p:xfrm>
          <a:off x="3069918" y="3577426"/>
          <a:ext cx="6047063" cy="2514598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47063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2514598">
                <a:tc>
                  <a:txBody>
                    <a:bodyPr/>
                    <a:lstStyle/>
                    <a:p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= 0.6</a:t>
                      </a: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np.ones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(10)</a:t>
                      </a:r>
                    </a:p>
                    <a:p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학습 시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scale = 1 -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mask =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np.random.rand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(*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x.shape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 &gt;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 = x * mask / scale</a:t>
                      </a:r>
                    </a:p>
                    <a:p>
                      <a:endParaRPr lang="en-US" altLang="ko-KR" sz="1400" b="0" i="0" u="none" strike="noStrike" cap="none" baseline="0" dirty="0" smtClean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테스트 시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 = 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38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01511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다이렉트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드롭아웃은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err="1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dropout_ratio</a:t>
            </a:r>
            <a:r>
              <a:rPr lang="ko-KR" altLang="en-US" sz="2400" dirty="0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를 </a:t>
            </a:r>
            <a:r>
              <a:rPr lang="ko-KR" altLang="en-US" sz="2400" dirty="0" err="1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고정해두고</a:t>
            </a:r>
            <a:r>
              <a:rPr lang="ko-KR" altLang="en-US" sz="2400" dirty="0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 학습해야 하기 때문에 값을 중간에 바꾸면 테스트 시의 동작과 어긋나게 됨</a:t>
            </a:r>
            <a:endParaRPr lang="en-US" altLang="ko-KR" sz="2400" dirty="0" smtClean="0">
              <a:solidFill>
                <a:schemeClr val="tx1"/>
              </a:solidFill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역 </a:t>
            </a:r>
            <a:r>
              <a:rPr lang="ko-KR" altLang="en-US" sz="2400" dirty="0" err="1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드롭아웃은</a:t>
            </a:r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학습할 때 </a:t>
            </a:r>
            <a:r>
              <a:rPr lang="en-US" altLang="ko-KR" sz="2400" dirty="0" err="1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dropout_ratio</a:t>
            </a:r>
            <a:r>
              <a:rPr lang="ko-KR" altLang="en-US" sz="2400" dirty="0" smtClean="0">
                <a:solidFill>
                  <a:schemeClr val="tx1"/>
                </a:solidFill>
                <a:ea typeface="나눔스퀘어_ac Bold" panose="020B0600000101010101" pitchFamily="50" charset="-127"/>
              </a:rPr>
              <a:t>를 동적으로 변경할 수 있음</a:t>
            </a:r>
            <a:endParaRPr lang="en-US" altLang="ko-KR" sz="2400" dirty="0" smtClean="0">
              <a:solidFill>
                <a:schemeClr val="tx1"/>
              </a:solidFill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이러한 이점 때문에 많은 </a:t>
            </a:r>
            <a:r>
              <a:rPr lang="ko-KR" altLang="en-US" sz="2400" dirty="0" err="1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딥러닝</a:t>
            </a:r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프레임워크에서 역 </a:t>
            </a:r>
            <a:r>
              <a:rPr lang="ko-KR" altLang="en-US" sz="2400" dirty="0" err="1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</a:t>
            </a:r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방식을 채용하고 있음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7757156"/>
              </p:ext>
            </p:extLst>
          </p:nvPr>
        </p:nvGraphicFramePr>
        <p:xfrm>
          <a:off x="0" y="0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05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01511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드롭아웃을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사용하려면 학습 단계인지 테스트 단계인지 구분해야 함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dezero/core.py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010151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288547"/>
              </p:ext>
            </p:extLst>
          </p:nvPr>
        </p:nvGraphicFramePr>
        <p:xfrm>
          <a:off x="6375053" y="2266123"/>
          <a:ext cx="5605670" cy="4084982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605670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084982">
                <a:tc>
                  <a:txBody>
                    <a:bodyPr/>
                    <a:lstStyle/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Config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enable_backprop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True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train = True</a:t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@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contextlib.contextmanager</a:t>
                      </a: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using_config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(name, value):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old_value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getattr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Config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name)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setattr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Config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name, value)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yield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setattr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Config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 name,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old_value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test_mode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(): 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모드 변경을 위한 함수</a:t>
                      </a:r>
                      <a:endParaRPr lang="en-US" altLang="ko-KR" sz="1400" b="0" i="0" u="none" strike="noStrike" cap="none" baseline="0" dirty="0" smtClean="0">
                        <a:solidFill>
                          <a:srgbClr val="007D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baseline="0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return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baseline="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using_config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(‘train’, False)</a:t>
                      </a: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852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01511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dezero/function.py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dropout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</a:t>
            </a: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54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드롭아웃과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테스트 모드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8723288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424067"/>
              </p:ext>
            </p:extLst>
          </p:nvPr>
        </p:nvGraphicFramePr>
        <p:xfrm>
          <a:off x="721049" y="2180215"/>
          <a:ext cx="6027621" cy="4084982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027621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084982">
                <a:tc>
                  <a:txBody>
                    <a:bodyPr/>
                    <a:lstStyle/>
                    <a:p>
                      <a:r>
                        <a:rPr lang="en-US" altLang="ko-KR" sz="18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dropout(x,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=0.5):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x =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as_variable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dezero.Config.train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xp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cuda.get_array_module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mask =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xp.random.rand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(*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x.shape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 &gt;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endParaRPr lang="en-US" altLang="ko-KR" sz="18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scale =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xp.array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(1.0 - 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dropout_ratio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).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astype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8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x.dtype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y = x * mask / scale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y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else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return</a:t>
                      </a:r>
                      <a:r>
                        <a:rPr lang="en-US" altLang="ko-KR" sz="18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x</a:t>
                      </a:r>
                      <a:endParaRPr lang="en-US" altLang="ko-KR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173330"/>
              </p:ext>
            </p:extLst>
          </p:nvPr>
        </p:nvGraphicFramePr>
        <p:xfrm>
          <a:off x="7252577" y="2181164"/>
          <a:ext cx="3928945" cy="4084982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3928945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084982">
                <a:tc>
                  <a:txBody>
                    <a:bodyPr/>
                    <a:lstStyle/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import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numpy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np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from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dezero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import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test_mode</a:t>
                      </a:r>
                      <a:endParaRPr lang="en-US" altLang="ko-KR" sz="14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import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dezero.functions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F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x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np.ones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(5)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print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(x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 When training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F.dropout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print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4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# When testing (predicting)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with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test_mode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():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y = 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F.dropout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(x)</a:t>
                      </a:r>
                    </a:p>
                    <a:p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print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(y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altLang="ko-K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226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CNN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신경망의 구조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92" y="2553104"/>
            <a:ext cx="11722115" cy="286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0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합성곱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연산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865" y="2538196"/>
            <a:ext cx="8383170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2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연산 계산 순서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613" y="1523998"/>
            <a:ext cx="7342073" cy="492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5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연산 계산 순서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613" y="1854457"/>
            <a:ext cx="7342073" cy="425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4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013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oogle Shape;64;gbf9ebb5319_0_18"/>
          <p:cNvGraphicFramePr/>
          <p:nvPr>
            <p:extLst>
              <p:ext uri="{D42A27DB-BD31-4B8C-83A1-F6EECF244321}">
                <p14:modId xmlns:p14="http://schemas.microsoft.com/office/powerpoint/2010/main" val="3506899519"/>
              </p:ext>
            </p:extLst>
          </p:nvPr>
        </p:nvGraphicFramePr>
        <p:xfrm>
          <a:off x="3426329" y="2791131"/>
          <a:ext cx="7329000" cy="1153681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213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5368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4000" b="1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 </a:t>
                      </a:r>
                      <a:r>
                        <a:rPr lang="en-US" altLang="ko-KR" sz="4000" b="1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r>
                        <a:rPr lang="ko-KR" altLang="en-US" sz="4000" b="1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고지</a:t>
                      </a:r>
                      <a:endParaRPr sz="28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b="1" dirty="0" err="1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DeZero</a:t>
                      </a:r>
                      <a:r>
                        <a:rPr lang="ko-KR" altLang="en-US" sz="4000" b="1" baseline="0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의</a:t>
                      </a:r>
                      <a:r>
                        <a:rPr lang="en-US" sz="4000" b="1" baseline="0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 </a:t>
                      </a:r>
                      <a:r>
                        <a:rPr lang="ko-KR" altLang="en-US" sz="4000" b="1" baseline="0" dirty="0" smtClean="0">
                          <a:solidFill>
                            <a:srgbClr val="F3F3F3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도전</a:t>
                      </a:r>
                      <a:endParaRPr sz="4000" b="1" dirty="0">
                        <a:solidFill>
                          <a:srgbClr val="F3F3F3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1425" marR="91425" marT="91425" marB="91425">
                    <a:lnL w="9525" cap="flat" cmpd="sng" algn="ctr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oogle Shape;65;gbf9ebb5319_0_18"/>
          <p:cNvGraphicFramePr/>
          <p:nvPr>
            <p:extLst>
              <p:ext uri="{D42A27DB-BD31-4B8C-83A1-F6EECF244321}">
                <p14:modId xmlns:p14="http://schemas.microsoft.com/office/powerpoint/2010/main" val="2652557298"/>
              </p:ext>
            </p:extLst>
          </p:nvPr>
        </p:nvGraphicFramePr>
        <p:xfrm>
          <a:off x="539416" y="2863321"/>
          <a:ext cx="2747500" cy="1009303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274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0930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dirty="0">
                        <a:solidFill>
                          <a:srgbClr val="F3F3F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`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9DAF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9DAF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612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연산의 편향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13" y="2353334"/>
            <a:ext cx="10729473" cy="326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05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패딩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6" y="2185700"/>
            <a:ext cx="9221487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9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스트라이드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114" y="1786162"/>
            <a:ext cx="9573671" cy="445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4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스트라이드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29" y="1595256"/>
            <a:ext cx="9685208" cy="449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8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55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(1)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 크기 계산 방법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입력크기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+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패딩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 2 –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커널크기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//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스트라이드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+ 1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(4,4) + (1,1) * 2 – (3,3) // (1,1) +1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 + 2 – 3 // 1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 + 1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689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차원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텐서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45" y="1997930"/>
            <a:ext cx="9030960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42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블록으로 생각하기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27" y="2119388"/>
            <a:ext cx="9278645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1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다수의 필터 연산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78" y="1523998"/>
            <a:ext cx="7725175" cy="492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편향 추가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97" y="2252757"/>
            <a:ext cx="9364382" cy="419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8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미니배치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처리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116" y="2114259"/>
            <a:ext cx="9793067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9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딥러닝으로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하는 계산은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행렬의 곱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’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 대부분을 차지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행렬의 곱은 병렬로 계산이 가능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병렬 계산에는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CPU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보다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GPU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훨씬 뛰어남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</a:t>
            </a:r>
            <a:endParaRPr lang="en-US" altLang="ko-KR" sz="28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lvl="8" indent="-457200">
              <a:buFont typeface="Arial" panose="020B0604020202020204" pitchFamily="34" charset="0"/>
              <a:buChar char="○"/>
            </a:pPr>
            <a:endParaRPr lang="en-US" altLang="ko-KR" sz="28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>
              <p:ext uri="{D42A27DB-BD31-4B8C-83A1-F6EECF244321}">
                <p14:modId xmlns:p14="http://schemas.microsoft.com/office/powerpoint/2010/main" val="1074152907"/>
              </p:ext>
            </p:extLst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56884" y="6118977"/>
            <a:ext cx="46810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</a:t>
            </a:r>
            <a:r>
              <a:rPr lang="ko-KR" altLang="en-US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출처</a:t>
            </a:r>
            <a:r>
              <a:rPr lang="en-US" altLang="ko-KR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en-US" altLang="ko-KR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http://m.ddaily.co.kr/m/m_article/?no=195642&gt;</a:t>
            </a:r>
            <a:endParaRPr lang="ko-KR" altLang="en-US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464" y="4128337"/>
            <a:ext cx="2290972" cy="19212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85464" y="3739769"/>
            <a:ext cx="1520687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엔비디아 </a:t>
            </a:r>
            <a:r>
              <a:rPr lang="en-US" altLang="ko-KR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</a:t>
            </a:r>
            <a:endParaRPr lang="en-US" altLang="ko-KR" sz="16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05208" y="3808053"/>
            <a:ext cx="1520687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Google </a:t>
            </a:r>
            <a:r>
              <a:rPr lang="en-US" altLang="ko-KR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Colab</a:t>
            </a:r>
            <a:endParaRPr lang="en-US" altLang="ko-KR" sz="16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208" y="4484855"/>
            <a:ext cx="3209925" cy="1362075"/>
          </a:xfrm>
          <a:prstGeom prst="rect">
            <a:avLst/>
          </a:prstGeom>
        </p:spPr>
      </p:pic>
      <p:graphicFrame>
        <p:nvGraphicFramePr>
          <p:cNvPr id="13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풀링층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64" b="21563"/>
          <a:stretch/>
        </p:blipFill>
        <p:spPr>
          <a:xfrm>
            <a:off x="1915339" y="1523999"/>
            <a:ext cx="8508622" cy="490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60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채널 수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41" y="1936528"/>
            <a:ext cx="7142018" cy="409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5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특징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매개변수 없음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채널 수 변화 없음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785" y="1936528"/>
            <a:ext cx="7142018" cy="409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7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56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CNN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메커니즘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(2)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미세한 위치 변화 영향 덜 받음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32" y="2514368"/>
            <a:ext cx="11239436" cy="350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9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Im2col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전개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291" y="1638638"/>
            <a:ext cx="9002770" cy="469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7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행렬 곱 계산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475" y="1526146"/>
            <a:ext cx="8001002" cy="49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3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Im2col (x,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kernel_size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stride=1, pad=0,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to_matrix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=True)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40" y="2355122"/>
            <a:ext cx="8072163" cy="33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9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Conv2d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 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Im2col (x,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kernel_size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stride=1, pad=0,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to_matrix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=True)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115" y="2926622"/>
            <a:ext cx="8072163" cy="33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5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Conv2d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 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Im2col (x,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kernel_size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stride=1, pad=0,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to_matrix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=True)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115" y="2926622"/>
            <a:ext cx="8072163" cy="33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5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Conv2d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계층 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65" y="2355122"/>
            <a:ext cx="8021169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7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CUPY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활용하여 병렬 계산을 해주는 라이브러리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설치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CUPY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NUMPY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API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거의 같음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넘파이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지식을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쿠파이에서도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그대로 활용 가능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거의 같지만 완전히 똑같지 않음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09768"/>
              </p:ext>
            </p:extLst>
          </p:nvPr>
        </p:nvGraphicFramePr>
        <p:xfrm>
          <a:off x="663367" y="2856503"/>
          <a:ext cx="11214100" cy="1188720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11214100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99927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aseline="0" dirty="0">
                          <a:latin typeface="Consolas" panose="020B0609020204030204" pitchFamily="49" charset="0"/>
                        </a:rPr>
                        <a:t>...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$ pip</a:t>
                      </a:r>
                      <a:r>
                        <a:rPr lang="ko-KR" altLang="en-US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install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cupy</a:t>
                      </a:r>
                      <a:endParaRPr lang="en-US" altLang="ko-KR" sz="1800" dirty="0">
                        <a:latin typeface="Consolas" panose="020B0609020204030204" pitchFamily="49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800" baseline="0" dirty="0">
                          <a:latin typeface="Consolas" panose="020B0609020204030204" pitchFamily="49" charset="0"/>
                        </a:rPr>
                        <a:t>...</a:t>
                      </a:r>
                    </a:p>
                    <a:p>
                      <a:pPr latinLnBrk="1"/>
                      <a:endParaRPr lang="ko-KR" altLang="en-US" sz="18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7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Pooling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 구현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58" y="2142936"/>
            <a:ext cx="8932983" cy="430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2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57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conv2d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 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pooling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함수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Pooling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 구현 흐름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77" y="1710411"/>
            <a:ext cx="8263584" cy="454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9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58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대표적인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CNN(VGG16)</a:t>
                      </a: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2014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ILSVRC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대회에서 준우승한 모델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모델의 구성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139" y="2833497"/>
            <a:ext cx="6784622" cy="3226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31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58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대표적인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CNN(VGG16)</a:t>
                      </a: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3x3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합성곱층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사용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패딩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1x1)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합성곱층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채널 수는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풀링하면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배로 증가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완전연결계층에서는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드롭아웃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사용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활성화 함수로는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ReLU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ImageNet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학습된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Weights </a:t>
            </a:r>
            <a:r>
              <a:rPr lang="ko-KR" altLang="en-US" sz="240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존재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235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58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대표적인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CNN(VGG16)</a:t>
                      </a: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VGG16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계산 그래프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활성화 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ReLU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Conv2d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시에는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차원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텐서를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완전연결계층 진입 시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차원으로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Reshape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9655" y="2069959"/>
            <a:ext cx="2741667" cy="400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58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대표적인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CNN(VGG16)</a:t>
                      </a: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실제 활용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Preprocessing : (3, 224, 224)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Predict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650" y="2355122"/>
            <a:ext cx="5332856" cy="375699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560" y="3347239"/>
            <a:ext cx="3953778" cy="276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RNN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구조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순환 구조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순환 신경망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입력 시 상태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(h)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갱신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상태가 다음 출력에 영향을 줌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따라서 출력 값이 다음 출력 값에 영향을 준다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587" y="4051948"/>
            <a:ext cx="390525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RNN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순전파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식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순환 구조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h(t)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h(t-1)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연관성이 있다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4912" y="4643077"/>
            <a:ext cx="722947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2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118" y="2097761"/>
            <a:ext cx="6962663" cy="377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7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4" y="2250378"/>
            <a:ext cx="10583752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3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넘파이와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쿠파이의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다차원 배열을 서로 변환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94313"/>
              </p:ext>
            </p:extLst>
          </p:nvPr>
        </p:nvGraphicFramePr>
        <p:xfrm>
          <a:off x="3529051" y="2257845"/>
          <a:ext cx="5128797" cy="3964049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128797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39640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import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numpy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np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import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cupy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</a:t>
                      </a:r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넘파이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-&gt;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쿠파이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n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np.array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([1, 2, 3])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c</a:t>
                      </a:r>
                      <a:r>
                        <a:rPr lang="en-US" altLang="ko-KR" sz="1800" dirty="0" smtClean="0"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cp.asarray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(n)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assert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</a:rPr>
                        <a:t>type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(c) ==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cp.ndarray</a:t>
                      </a:r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쿠파이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-&gt;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넘파이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c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cp.array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([1, 2, 3])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n</a:t>
                      </a:r>
                      <a:r>
                        <a:rPr lang="en-US" altLang="ko-KR" sz="1800" dirty="0" smtClean="0"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np.asnumpy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(c)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assert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</a:rPr>
                        <a:t>type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(n) ==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np.ndarray</a:t>
                      </a:r>
                      <a:endParaRPr lang="ko-KR" altLang="en-US" sz="180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endParaRPr lang="ko-KR" altLang="en-US" sz="18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087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RNN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순전파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식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순환 구조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h(t)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h(t-1)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연관성이 있다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4912" y="4643077"/>
            <a:ext cx="722947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1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처음 손실 함수 적용 후의 계산 그래프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285" y="1951627"/>
            <a:ext cx="5920652" cy="40650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842411" y="4774828"/>
            <a:ext cx="314369" cy="34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1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이후 반복 시 만들어지는 계산 그래프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564" y="2188298"/>
            <a:ext cx="7337771" cy="37417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71600" y="4297680"/>
            <a:ext cx="1453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이전 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</a:t>
            </a:r>
            <a:endParaRPr lang="ko-KR" altLang="en-US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423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Sin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예측 실제 데이터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train_data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AutoShape 2" descr="data:image/png;base64,iVBORw0KGgoAAAANSUhEUgAAAXwAAAD4CAYAAADvsV2wAAAABHNCSVQICAgIfAhkiAAAAAlwSFlzAAALEgAACxIB0t1+/AAAADh0RVh0U29mdHdhcmUAbWF0cGxvdGxpYiB2ZXJzaW9uMy4yLjIsIGh0dHA6Ly9tYXRwbG90bGliLm9yZy+WH4yJAAAgAElEQVR4nO3deXhU5fXA8e+ZyUpIQgJh3xfZN4ngUhVFFFAEEVesuIG1dau7ta1oq9XWKtqfVVFU1LqiVQSUKogoyhL2LWBYQsIaCGQn27y/PzKETGZCgMzMneV8nmce7j3vO3PPzSUnd+7yXjHGoJRSKvTZrE5AKaWUf2jBV0qpMKEFXymlwoQWfKWUChNa8JVSKkxEWJ1AXZo1a2Y6duxodRpKKRVUVqxYccAYk+KpLWALfseOHUlLS7M6DaWUCioikllXmx7SUUqpMKEFXymlwoQWfKWUChNa8JVSKkxowVdKqTChBV8ppcKEFnyllAoTWvDDTWU5O9JXUlHpcGs6tC+LnI2LWPzDfAsSU0r5WsDeeKV8o2DWw3RcMx2A5RO3cUanphRkb6Jozee0XP4MAClA0eCD5K6ZS3FKf05rmUhGZjbdevSxMHOlVENpwQ8DpnA/S777kv6XTCQi6+fq+IL1mfQpX0v8+2OJr/We/ft202nur1lc2ZvOkRl0c5SyYfJOerdO9G/ySimv8cohHRF5U0T2i8j6OtpFRF4SkQwRWSsip3tjucpdxeFdrF35M5vfu58fli4FoODNKzhrxX1M+2o5xmav7tsm6gix74/1+Dm5H94BwDn2DUQ6SgEoLqv0cfZKKV/y1jH8t4ERx2kfCXRzviYDr3hpuaoW+9Te9Js1gu4Zb9B37hUYY0jIrfo7fO+qEUQf2FDdN7l0Z52fM6j4R7dYyzcHs2jdVpiSyH/+dKX3k1dK+ZRXCr4xZhGQe5wuY4B3TJUlQBMRaeWNZSsoXjoDpiTy8aJVCMeeUdxEishb/z+XvnaOnayNKcg6qeW0s+Vw3qdVX84m2L8l89PHWPnMxcx55WGKSisasAZKKX/w11U6bYCa1SXbGXMhIpNFJE1E0nJycvyUWvCTFW8B8MOSZW5tTT69us73XfjLXxu03A7r/o/Tjyzl0n2v8ufnX8IYU/+blFKWCajLMo0x04wxqcaY1JQUj8M5K6fijV+z/Yk+rNq+DyNVx+X/VfzQKX1WZuP+Dc7nn6VPsGz78b7kKaWs5q+CvwtoV2O+rTOmTpFtzv10MlkMnHEa9v3rTug9P3e5B4ANjg7VsXmVqbS/aw4bWl/J4nPfY/ekE/usfBPrFjtUXH5C71VKWcNfBX8WcKPzap0zgTxjzB4/LTtk7N+yjP2H8wEwETHV8WhTWu97MxytOevXT1J8TzrtH11O4ejXAegqu5DoeHpPfpNzho2mdZv2lN/hfmiotlyT4BbL+e/DLHxuAvvyj5zoKiml/Mhbl2V+APwMdBeRbBG5VUR+IyK/cXaZC2wDMoDXgd96Y7lh5eBWmr8/nL3Pn8eBJzoSnbe1zq75phGbLv/SJXb0ZG6jpFbEx0bTeMA4suP7sazzHW7vj2zRHYCNjg4cPOOB6visyrMouelbADra9rm979eVnzO0cDYfvfYUq2c+y5yZb+pxfaUCiFduvDLGXFdPuwF+541lhaXKCvb88DatgH627VBPDU2QYhJOP4+KXrvZv/lnzJwHWHHaw3Sp2ckeQdv7f6CuDXfo5h9JiGpO01YtMC3bI1/ezYamI7i84xn1pnt30UuwHgYA64aMo2+7Jie2nkopn9I7bYNAxZLXaLX6pZN+X0RMHK37XwT9V1P3tTqeJXXoS5JzWk6/kazortxz2hAAimJaEHfEfQ/fk8z5r1FctovSHldw3nkXnGQWSilv0oIfwByHdvLT3HcZlPnGSW2ot+3jucmbiYjQrs851bOxdy1h09yX2FzYiLGZTx33rZfteLpqYvcMvmu8hAtO7+nNzJRSJ0EC9RhramqqSUtLszoNSxU915+4wh3H7fO/fs9z8dr72Oxoy8H4HrS75R3aNY3zT4JAWVEeZRJJ4ar/Ujn/r7Rx7K6z76eVv+K8379HSnJSnX2UUg0jIiuMMake27TgB6atn06hy7oX6u23//59NCrNoTI6mcR4/xX6uuSu/pLkz2+os32doyN9n1zjx4yUCi/HK/gBdeOVAhwOti764ISKPUBCTCSNm7ULiGIPkDxgNDy2l81DX/XY3te2w+NY/Eop39OCH2BKlrxOlwW/8di2aNgXLGg9iX09bwLg5T4fExNp99jXUpGxdD//2jqbM3MO+TEZpdRRetI2wBRmrsb9HtYqce37MejcoWAM+7N+y+Q23fyZ2skRqZ6c0ex+Jh74Z/V8l1c7s/LX6ZzeRcfPU8qfdA8/AFSUFpOb/gPfvvMURXWMOf+H5i8zqENy1YwIzdt3J9IeHJsvr+UQt1jsjIvZuF1H11DKn3QPPwBE/K0VycBFx+mT3Hmgv9LxmkOXvcmqhZ9x7SXnQ61H4/S07WT+mxPoZV/Fe41v5pKb/0hK02bWJKpUmAiOXURF88TAOCl7MpJSr+TCB/5D8/gYSloMcmsfZl8FwA2FbxHxUn8dhkEpH9OCH4D2mGSX+bcqLmHCkA519A4OsWfUfakmQJIUMuf5yeQf0RE3lfIVLfgBKMPRmoNXfcZXPZ/B8efD3PzXj7HbpP43BrKBN7K15/HHzLus4GM27c73U0JKhR8t+BbL3TDfLWbD0LT3MEZecwe2YC/0R9kj6DL+yXq7FeoevlI+owXfCsaQvWYB2Ts2k/zJOLfmSAnR58PaI8m84P+O26Vg7Sy27zqxgdmUUidHC74Vti2k7X+voO3bg13C31QOohIbG7pMsigx3+tw/q/Ze/ErdbaPTX8Qx2vn8+37L3Ck3PMlqkqpU6MF3wKm1PNx6tVnv4R9yiFunhi6BR+g5dnXc2jkv1kakUrOFR+5tXex7eGiLVP4JC3Lw7uVUqdKC76/HMlj3bRbWbM1myPFhR679Gnb1M9JWSdpyASG/HE+Ke171Nknb/mHZGZl6eWaSnmJFnw/MYv/Rd/dM5nz5l8pLcwFoNAWX93+cPRjjOwbhkMNJHWkuJfnx7Pcmfs3Okzvwxc/rffYrpQ6OXqnrZ8cydlKLPCHyA9gYVVs2Yg5NN/4Jln29vzxqrutTM9SjS79G1uyd1LWvD99Ml5za9++cRmc09eCzJQKLVrw/SQ2/TO3WOOUdvS56UX6WJBPQIlrxmn3zQOg8IWFNM7bDMAyR3cG2zbTbefHlFfeHDRjBykVqPQ3yB8cnq82aZUY4+dEgoD92D5IhqMNAJfZl/DJki1WZaRUyNCC70sOB7ufP5d5f5/gsblFghb82qKveYviiEQASomsjl//zRDWZB22Ki2lQoIWfB/a9cUUWuev5ZIjXwHwccX57Bo/m/QLp7P4oi+IitAff22RLbrT6Px7gaqCXzhianXbyp364BSlGkKP4ftKWTFt1rzoGjvvQdr0OdeafIJJz9Ew/wniB99AdFxJdThK9EYspRpCC76v7N/kFkppF8BPqAokzbrBlDwmAGQcG2so1lFS51uUUvXTYwq+csT98ENKQl0PL1R1ik6onqxY8DS7cw6wK2uHdfkoFcS04PuCMeR+85xbuHl8tAXJBLnWA8hvVPUsgKsdc2n6ck/aTO/Pp0u3WpyYUsFHC763lRbCE01I3vczAC9zNUfsjclwtCY5Lsri5IKQPZKE69+qno2mDICOc67Rh6UodZK04HuRcTigKMcl1mb4XUQ9uoN2f1xNhN44dGraDqLwvu0uoUG2X1j14nV88/33FiWlVPDRCuQlZtdK5MkkZn/5iUu81BaLLSKS6Cg9nNMQjROS3WLnl3zD8O8uZ/GqDRZkpFTw0YLvJfmLqsZ4v2z7Uy7xogq7FemEpPxenm9gy/z0MT9nolRw0oLvDY5KSsvL3MKvNbmP688M7oePB5KEc271GB9uX8lPS372czZKBR8t+F6Q+9wgmm/73C1+wXX3EROpe/hek9gOgHzjenlriuRx9tcj2JOn1+krdTx641VDlRaSXLzdY1NTvSrHuxo3J/uCqWwoTGBQ6yiafXGDS/OuQyW0StR7HZSqixb8hqgoY/+0sTSvFf6qzT20HHQpAxvriVpva3v+zbQ9OvOFa9vB/ELA/eSuUqqKFvyGWPEWzQ8ur549YBLInrCIkad1sjCp8FWwewtlPdsQpYfRlPJIj+E3QGWp67NpM0wbunZoZ1E2avySK3n1uUesTkOpgKV7+Kcof8VMEhY86RKrMDZide/Sb8of3MHuLSuRgj20X/A7AM4v+ZZKh8FuE4uzUyrweGUPX0RGiMhmEckQEbddLBG5SURyRGS183WbN5ZrieJc1r56Cwlful8iuNm010LjR5FxSXQYOIz2vc+qjvW3beO1GW8d511Kha8G7+GLiB14GRgOZAPLRWSWMWZjra4fGWPubOjyrGa+f5Z+ez91ia1xdCZ6wFUM6nW1RVmFucYtXGYPZqQBt1iTi1IBzBuHdAYDGcaYbQAi8iEwBqhd8INf4X5k6atu4dXDPmDi+T0sSEgBEN3YZTY+NprdC99g+e5yLr/uN4joty6lwDuHdNoAWTXms52x2q4UkbUiMlNEPJ7ZFJHJIpImImk5OTmeuliqfMV7brEV9GZYv/YWZKNqyut17Jr8tvZcWi+8nzFbHqG4TJ+SpdRR/rpK50ugozGmH/ANMMNTJ2PMNGNMqjEmNSUlxU+pnbi8fNeHaL8h4xk05SfaJjWyKCN1VOKVU9l5w2IK7Ym0L8uojh8p14Kv1FHeKPi7gJp77G2dsWrGmIPGmFLn7BvAIC8s1+9Kc11Wi7jygxZlotzYI2nftQ/5Cd0ZbNZXh7M/+yOzPv/AwsSUChzeKPjLgW4i0klEooBrgVk1O4hIqxqzlwPuD3wNApKf7TJ/aMgDFmWi6tKo/+Uu8/23TePy1b+hrMJhUUZKBY4GF3xjTAVwJzCPqkL+sTFmg4g8KSJHf/vuFpENIrIGuBu4qaHL9ZfSXev45oOplJZX0Cjfdcycs/r3tigrVZcmgz0Pobz9QJGfM1Eq8HjlxitjzFxgbq3Yn2tMPwo86o1l+VvEG0MZbirgqcepOTLO6xWjuKFlQp3vUxZplEx2v7tou/ZfLuFDxe7DVysVbnRohXrYTYXHeOKYvxMbpXfVBqK24/5KeVQTl1h+kQ6drJQOrVCPCnssEZXHisVH7f5E44pDXD6gtYVZqfoZl7ni/Fw4Ns6mUmFJC349SqOSiCg5VvB7XHwb/ds1Oc47VCAo6jGeJmunV88fyQ+8+zqU8jc9pONBRe5Olv74LebgNuJKdru0xcfo38hg0GTsP1zmr106ji8XLa+jt1LhQauXB/aX+jEEw+r5PRhQqy0uWn9kQcHmfn5l9by36PPLy6zPtTHsnmk0itJtqcKL7uF7IM7jvwNMenUsY9SH/Dj0I1okxFiVljpJ+0dNZ0380Or5P0X+h05Z/2V00ad8/eMy6xJTyiK6i1NbWbHHcNfBI+nq51RUwzQfPJ7mvYfCP7q4tY1bNJLcITkk63OHVRjRPfyaKitwPO1p3DcVtGKT2N24j8emfflH/JyMUtbSgl9T5o/YcL8F/y/Jf7MgGeUVNjutH1hMfutz3Jr25Xn+NqdUqNKCX5MxHsNnXjDaz4kob0sYMtEtduiD29m8Y6cF2ShlDS34NRRsmOcWmzNoOhf10Rt2gl6C+41yV8hCur/dl6XpmRYkpJT/acEHMIb96YuJX/mKS/iF8iu5dPR4fWJSKOh0bp1Nc+d/58dElLKOFnzAbPma5h+OcouXtBhoQTbKV8om/8j+SPdva12S9GI1FR604AP5a2a7xdaO/C/3/uYOC7JRvhLVui/NH3S//t6UFViQjVL+pwUfSNzo/qzaXqlD9U7MUBQVB1PyXEKmrJiiwwf0ISkq5IV3wc/fTeWUJLfww+WTiLCH948m1JW0P796umVROnFTu/D2i3+yMCOlfC98q5qjkgOvj8PuvO7+Lbmiuqm80zCrslJ+Etv92DbuUfAzAIPy3K/SUiqUhG3BL1/0PM0Kjj1aN+mcW9jV9Tq+tw3hvnF1X9GhQsQZt5HeaiwAHR1ZABwwiezctJzSikorM1PKZ8TUcbOR1VJTU01aWprPPr/kxcHEHtoMQPkfc4mM0KdXhaUpiW6h5zpN54GJ4y1IRqmGE5EVxphUT21huYdfsuSNY8Xe2LXYh7GiqBS32K7MzRZkopTvhWXBL1v+bvV0KZEWZqKsVnn1f1jU7RGXWKQptygbpXwr/Ap+WTGJB1dXzwqBeUhL+UdC1yGcN+FRl9jIigUsXDDXooyU8p2wK/gVu1a5zOugCaq2C+xrGLroOt765DOrU1HKq8Kr4JcWEDHDdQiFVQ59rIk6ZgfHBllzrPnYwkyU8r6wKvi5nz3gFmt9+0wLMlGB5sBZfyTdtCcp5tivhEO//6kQEz4F3xiSN39YPTs14SFWjfuBTm3dh81V4afZJQ/S44l1RNe4YMuG4cDuTBwOPc+jQkP4FPzykurJBfazGfvruxnYr5+FCalAZOTYr8StEV/RbFo/3pizyMKMlPKesCn4eT++BsC/G9/JhX/6io4p8RZnpAJRxPXv81PSWHbFdKuObdy4zsKMlPKesCn4iYumAJCea20eKrBFtu7L2ffMICq2cXUssfKQhRkp5T0hX/D3bVxM5u591fORVFiYjQoWtqjY6umU8mwLM1HKe0K64Dv2rKPFx6P49pV7q2Mt2ullmKp+kdGNqqfvNB+yIn2bhdko5R0hXfALfvkBgKttVc8s/cYM5q5bb7EyJRUkjhb8ClP1K/LDnHeP112poBC6BX9/OokLqm6Zj5eqK3R2NTuH2CgdKE3VL7JNXwBeaFI1zk5Tx0Er01HKK0Kz4Jcchn8PcQsXx7a0IBkVjCLOu59fLnqTSZPvxYFwbeF75BXroGoquIVkwS9Pe9tjvCCqhX8TUcHLZqfbr66kSVw0pREJREolK7dms/Hzv7Nx206rs1PqlIRkwS/ct8NjvCS2lX8TUSGh7LyqwzoXfDqAXqufYtdbEzlUWGpxVkqdvJAs+OWVDpf5Ze0nsTDpSn57yQCLMlLBLK5pO5f54faVTH/+kTp6KxW4IqxOwBcqKl2fSTr4lucsykSFgohE9/GWOpX/YkEmSjWMV/bwRWSEiGwWkQwRcdv1EZFoEfnI2b5URDp6Y7l1cZQV+/LjVbiJdz/Zn0ghpWVlFiSjQlnFkUKKS0rq73iKGlzwRcQOvAyMBHoB14lIr1rdbgUOGWO6Ai8AzzZ0ucdVVlQ9udPh/sxSpU5K4+ZuoYvsq9j3115szd5tQUIqJOVlE/FMGxo925J/vTzVJ4vwxh7+YCDDGLPNGFMGfAiMqdVnDDDDOT0TGCYiPhls3BhDXt5hoOrhJqU3f+OLxahwYo8kq33t/9LQ3pZD9mvXUFHrnJFSp8Ls31Q9fVfO4z5ZhjcKfhsgq8Z8tjPmsY8xpgLIA5rW/iARmSwiaSKSlpOTc0rJZGVn0bFwNUscPen6hyV069TplD5HqZra3fIOWd1vcot3se3mYJEe2lENV16cVz1dZPPNaL4BdZWOMWaaMSbVGJOaknJqh2LaN0vAbrezvclZxEWF5DlpZZF2170Ij+wkr7HreEwHC7Xgq4YxRQfZ89OxBzT9M/nPPlmONyriLqDmdWttnTFPfbJFJAJIBHxzr3psE2Ie/oXrohvX31epkxWTSKNu58KqDACSKWCH7uGrBsqf/Rgd9lUdfs4xiZx3znk+WY439vCXA91EpJOIRAHXArNq9ZkFTHROjwcWGGN899w4LfbKhyIv+hNrW4xl42l30EhKyTucS5lesaMaoNwcG+Mr7cqfGDqwh0+W0+CC7zwmfycwD9gEfGyM2SAiT4rI5c5u04GmIpIB3AfoXSsqeMU1pd8dM2jfuTsAqV+PJurpFDL2F1qcmApWZbbo6umY6CifLccrB7mNMXOBubVif64xfQS4yhvLUipQNEqsGpupReVeANL35tO1uX67VCfPlBVTZux8ccZ7jD/Nd5eSB9RJW6WCia2x6y+m3TdXGqswYMqK2WeS6Zv6K3x0xTqgBV+pU1frhqxDWek4HL47NaVCWHkJJUQRG+nb53VowVfqVCW43m5y/bKx/N9Hta9XUKoO5SVkbtuMMQYpL6KEaJ8XfL1QXalTZXf/9Rmy6WmOlF9GjI9/cVVwM0UHkH90oQPwpQxltFnMEVoR4+Mn8ukevlINUHr/Vpf5IbZ0Fj85jKyDRXW8Q4W9I/nIP7pUz442CwEoIJbGPr5ZVAu+Ug0QHd/MLTbMvooPnv+9Hs9XHpXOedhjvPyq97DZfHviXwu+Ug1U3v/XbrGHIj9i0S+nNh6UCl2mOJfode+7xR9N/Dtn9O3t8+VrwVeqgWx9rgBgUZf7XeKH8vRGLFWDMRT+n+chEy4YfrnHuLdpwVeqgezdhsGUPM5LHegaX/cBi39caE1SKuAcnPUY8cVZbvGlo77m4j7+ed62FnylvKXLhWxtdkH17OVZf+ecb8fgy2GjVPBouuplj/HTBw3xWw5a8JXylqg4utz5uVu4TB+QEvYOZ2/2GP+kzSNE2v1XhrXgK+VllfdudJnflZmhT8UKZ0fyaPLGYLfw641u46pJj/o1FS34SnmZPcH1oeed3x3Mm9OetygbZTXHzuVusX+UX82kh/7p91y04CvlbTb3uyWjdy+1IBEVCMqL3J/11GLwOAsy0YKvlF9MtP+P79dtrb+jCim5z/Yj+ovJLrEck8iNY0Zako8WfKV8IPvMKW6xZStX+z8RZRmTv4fkkky3eAXWjbOkBV8pH2g74vfkjZ7OGnsfdo35GIDmtjyLs1L+VPTF/R7j6Y52HuP+oKNlKuUjiYPG03/QeDhQ9cBzU7DP4oyUP5U0akvt558tjLmQ2FFPW5IPaMFXyveatKPEFkeTnGU4HMbnA2Qp65nKckqLC1xic8alc2k//9xRWxct+Er5WkQ0hxN60Cp3N4VlFSTERFqdkfKxA69eRtucJS6xQPg7r8fwlfIDR3QiQ2zpHH66J0tXpFmdjvKVI3lkPnceKbWKfaajORf3blnHm/xHC75SfmBimgDQ3pbDkC+HkVdcbnFGyic2f0WHwjVu4dmOM7EHwC6+Fnyl/MAWG+8yn/2/F9nxeHc27y2o4x0qKEXEuIVWt7qas278iwXJuNNj+Er5QVSk63H73qv/AgLPrc6k+4g+FmWlvM3YI6m5H//1GW8y4tIrLcunNt3DV8oPEpq19hhvGaODqoWSivIyl/lAKvagBV8pv4jqf7XHeNKGGSxZ7j64lgpOFaXF1dMzmt5rYSaeacFXyh+atMOMch8d8dKcN+gy25qBtJR3HPzqbxQ83pINu/MoP1IEwKdDv2XiXU9YnJk7LfhK+Ymk3sLW8//lFk+RfAuyUd7SdOkzxEsJvae1J33dCgAiY+IszsozLfhK+YvNRpcLbvTYlPt4G9bt2OvnhJS3Dd73IQCR0VrwlVLA4Uad3GLJUsgHH71nQTbKFwZ0SrE6BY+04CvlZ4kPrKDyzlVu8XaOXRZkoxpi7yf3ucXe7/4irZo0siCb+ul1+Er5mdjs2BPdL9NsVqGjaQaVgr203DDdJTT3ynSu72vtAGnHo3v4Slkh0vWOzDJjp3X5DgqO6JALwaJsz3q3WIemgblnf5QWfKUscvimRdXTK2PO5BzbBpYsXsBP0+5h5359WEqgKtu7iQUz/kLU+8duqioxUWRN2kjv1okWZlY/LfhKWaRJx/7sPf8fzG1yPW26DwJg+A9Xc/but3n939Y9JEMdX8U7V3Lh9udcYg6Etq09300dSLTgK2WhlhdMZtS9r9A4zvUyvvjyXIsyUvWJKHP/9hWBAxHrR8OsjxZ8pQJAtN21WCRKkUWZqPqIw/U8y+aoPszu+4JF2ZwcvUpHqQAQZXedb6Z33waeygqOPNWOGEdpdejtNlO4adLv6W5hWiejQXv4IpIsIt+IyC/Of5Pq6FcpIqudr1kNWaZSoSgi1vVk3wDJYNt+HSs/oJQVEOModgkl9xxqTS6nqKGHdB4B5htjugHznfOelBhjBjhflzdwmUqFnjNuZWO/R6tnu9j20OLlLsxfvs7CpFS1ilK2zvyTW3hw354WJHPqGlrwxwAznNMzgLEN/DylwpM9kl7jXPeX4qSUDV88xw8zHudQUVkdb1R+kfkTXba+6xZukRBtQTKnrqEFv4UxZo9zei/Qoo5+MSKSJiJLRKTOPwoiMtnZLy0nJ6eBqSkVfCof2sGe2zdUz98d8Tnnbp/KtP+5D8Wg/KeixPXKnByTwJJL5wXFlTk11VvwReRbEVnv4TWmZj9jjAFMHR/TwRiTClwPTBWRLp46GWOmGWNSjTGpKSmBOfiQUr5kb5REq1ZtyR/xkku8WXSlRRkpjOHwD6+7hF6vuJQzzzjTooROXb0F3xhzkTGmj4fXF8A+EWkF4Px3fx2fscv57zZgITDQa2ugVAhKGOD6RTgpdxVpy36kar9K+VX6HJrt+9EldMVvg/PGuIYe0pkFTHROTwS+qN1BRJJEJNo53Qw4B9jYwOUqFdqi4l1mx2X8gf5zLmdrTqFFCYWvomzXE+cPlU+iZ5tki7JpmIYW/GeA4SLyC3CRcx4RSRWRN5x9egJpIrIG+A54xhijBV+p47HZyLr4dbad+VR1KFIqyc0rYEfGBt3T95PsJZ+yZ9sGl5gtvqVF2TScBOp/nNTUVJOWlmZ1GkpZa8dieHtU9eyWpPM57dD3vDt8Bb8+p6uFiYWuvK3LyFr0LjE7F9HV7HBp+7b5zXS76kk6pCRYk9wJEJEVznOmbvROW6UCWWSsy+xph74HYFPmXtCC7xOJ7w6nrjEvz7/9eSLtwTsiTfBmrlQ4iPL8bNS4ysPs36/PwPWnr4bODupiD1rwlQpsSR09hh/bOoHm/+5Ohg6/4Dfnn32W1Sk0mBZ8pQJZRDSZg/7AihbjPTYvXLrCzwmFMEclhUtmeGz6aPBMGkUF/xFwLfhKBbgOo+ujxsYAAA7YSURBVB9m0DWPeWy7bcUYDhaWemxTJ2ffa2Np/PXdbvFXK0ZzzajhFmTkfcH/J0upcJDQts6m3KIymjYOrjFdAlGLfYtc5l+pGM3ZrQxnjvy7RRl5n+7hKxUMIqIovmuDx6Y50x7jSLkOvdAQBfu2ucVy2gyj/+/+w4DOgf/owhOlBV+pINGoaVvyb17kFr+3cgZ7/tKTb5eusSCrIOdwsHvNfOJeOd2t6aHbbrQgId/Sgq9UEEno0N9jvJNtHxlf/oMy3dM/KZUr36H1f8dhqzXu48e9/01MpL2OdwUvLfhKBZniK9/zGP9NxJdEPZVMdq4+D/dEVRzc7jF+9VUT/JyJf2jBVyrINOpz2XHbp87RSzWPyxh+eecuvlvwFdE/T3VrXuPobEFS/qFX6SgVbEQ4dPNiSktLafn+hW7NjUyxhzepanlZdNv2Dt22veMSXu3ozOEzfk/bfkOtycsPtOArFYSSOvQBoPyR3UQ+43oVSbMtHwAjLMgqOBzas42kWrEv5EJ6//YtBrRsYklO/qKHdJQKYpEx7mPt3B3xOcuXLPR/MkHgyMJ/kvTRGLd40+tfp2uIF3vQgq9USDrj6zH8+/nHOVKqd+HWFLPwSY/xRtGhd0WOJ1rwlQpy+wY94DH+2/yp7HhqEA5HYD7zwp9Kiw5zpLSszvZWiTF+zMY6WvCVCnItRv+penp1rOuDtXvYsvj0n7+jsLTC32kFjooyov/RgQ/+coPH5q+HzaNVYqzHtlCjBV+pELBn8KN8HX0xTRPcj+lfVfQfZq3ebUFWAaK86r6Ea+3feWy+8KzB/szGUlrwlQoBrUY9wohHP6Gx8fyQ8xibw88ZBZCyqstUY8X9kM5byfcSFRE+ZTB81lSpMCAdPD+kw1aW7+dMrFW2Ywnb/jKApelZUO75voRHy2/l5ruf8HNm1tKCr1QIaTJqCnkjX3aLlxYcACA3I430LZv9nZZ/VZZT8fnddK7czn9mzYUyz0NN9LvwGj8nZj0t+EqFEhESz7ie3CTXQdYqCg+w+9+jSX5vGD3eH8zuwyUWJeh7B14bTaPDVX/UBubPx3go+N9cvYXrhg3xd2qW04KvVKix2Ui+6kUAdjpSAJiwfhKt9x8bWnlP3hFLUvOl0q0/UDylBc32/1wduzliHvL2KJd+71ZcxPBeLfydXkDQgq9UKGo9kK2/eo6KcdM9Nhc5L9Pcs/p/bNi8xZ+Z+Uzx6k9pRP1/yEY85Hm00XCgBV+pENXlokl07trTY1txSQnkbqfV51eR/d4dfs7M+0r3/UJpxg/H7TPn9NcpfHA3KQnhcc29J1rwlQplMcfGhzGPH+bQuVVXpRQV5FGxczkAl9jT+OnlyWTs2m9Jit4Q/UoqLUsyjtvn0suvpnGc+30K4UQLvlKhLCKKrd0nMeeMtxERoiKqxoxp+7/biPh8UnW3s3M+4v03X7Iqy1NXcphVi7702FRujo2PM6v/K/7KKKDp8MhKhbgu1z1HF+d0VEzVmDFDbOlu/ZqX7+SXHz8jofdFtEhK8GOGp6Zk7efEfjaRgXW0z3UMYYz9J16UCdxzxfV+zS1Q6R6+UmEkMvUmDsR19dg2Ub6i27c3898X7/NzVifJGDIWfUj5IvenVdW0tdP17B4/mwm/f85PiQU+3cNXKpzYI4m54EGYfbtb09GhB+Ircsle+x0xnc6kWXzgnOB0FB0ic/8B2u37jq4LHjxu39crRnHXxAlE2nWftiYt+EqFmcaDrqFg+w/Ebzh2eWKJiaou+H1t22j72VgA1o+eQ3L7nrROaWpJrjVVPN+LTpUn9vjGq//wjhZ7D/QnolS4ESG+xwXVs590fZaDXcZWz/ezba+e7vPlpWx46Sq/pldT6cFMNs97neynBxJ1gsX+E/ulJDaK9HFmwUn38JUKR73Gkr5pLZWpt3NV5zbsn/V4nV3Pta3FHN7JpjcmUXDpqwzp2ck/ORpD9L/60f0k3jItaiKT/xCEVxv5iRZ8pcKRPYIeVx973F9Sl1RY6blrjJTD1L70Aqa89zxDnvqXz9M79PM7ZH77GgPq6bfLNCW792/IkaaMuvIWJtvE57kFMz2ko5QistuF7IvpyFdxlx+335TId1j6/NV8OvNdjPHuoxNN/h7W/usaVmzeQdK8uxhQub7e9xwxUaRc8Fsuu+pWbFrs66UFXykFUXG0eGQNIx98t96uQ/LnceX6O5m5Irs6tu/76Xz9/G2se+sulqzdePwPMIb8wwfcnrWbP/dx+h38mtkfuA/vXNvhiGYAFBFD4xg9UHGitOArpVw45MQK6IHPH2V3+hJWrFhGi+/uY0T+J/TNfIfNH/8ZgCMHs1g5exr7Drs+hav4+5dImNqFN786NvZN5scPk5j+EQCnV651W9biyt7V019WnknCPT+zqsMt5F08lebx4fEAcm8Qb38t85bU1FSTlpZmdRpKhZ1DM+8haf3bDfqM1bdmMmB6BwDeqRjOjX+dWfXZezNJerVfdb/1Xe+gT4brsAe5pjHJ4vpH4sfK3qReMJaYRU/xz64zuP+GsSjPRGSFMSbVU1uD9vBF5CoR2SAiDhHxuABnvxEisllEMkTkkYYsUynlW0njXqDgvh0UJfc65c/44edjY9LfGPENOTl7yXz7NpdiD7gVe8Ct2ANESQUxQx9g1w2LuOva459nUHVr6CGd9cA4YFFdHUTEDrwMjAR6AdeJyKn/T1JK+ZbNRnxCErE3ziSjya+Yk3gtu+7KOqmPuGvjta4fOX04HXZ8ckrpbKE9uUOfBZuNNl37h9VDx72tQWc7jDGbAESOe3Z8MJBhjNnm7PshMAao58yOUspKtiZt6HrvHI6OvFPSajCxe5ad0mc1PbLzlPPIGP1fRg3yPP6POjn++FPZBqi5e5DtjLkRkckikiYiaTk5OX5ITSl1okzzPi7zH1UM5Uisdx8V+HT5dS7z5cZOlzbh+ThCX6i34IvItyKy3sNrjLeTMcZMM8akGmNSU1JSvP3xSqkGaDT6GdJHfFA9X0AsEeUFDf7cfebYQ1oanXlz9fRqTmPBkDfo3jK+wctQVeot+MaYi4wxfTy8vjjBZewC2tWYb+uMKaWCSUQ0Pc4cBbdXnbIzvcdRmFy11/9lkxs8vmVtj9/X+XHF9qox9/8XcSEASxw9uf2SVPJvX8mWUZ/Q9v5FXDJqnDfXIOx55bJMEVkIPGCMcbuOUkQigC3AMKoK/XLgemPMhuN9pl6WqVQQKDnE6tVp9O3TH/s/u7k07bhpFR0TBF7yPEDCypsyiN00k/jBE2gWAxHRcURE2D32VSfOl5dlXiEi2cBZwBwRmeeMtxaRuQDGmArgTmAesAn4uL5ir5QKErFJDDhrOPb45uwa8zHbJ20GYJOjPR07doaE1nW+tUlcLD1H3kHbpgnExCVosfcDvfFKKeVV+bs2k29LpG2rlgBs+2wKe/bupbDNuQw5fSCH8wsodETRp29dDydUDXG8PXwdhEIp5VUJbbpT84m4ncdNoXON+Sa136D8Ru9gUEqpMKEFXymlwoQWfKWUChNa8JVSKkxowVdKqTChBV8ppcKEFnyllAoTWvCVUipMBOydtiKSA2Q24COaAQe8lE6w0HUOD7rO4eFU17mDMcbjcMMBW/AbSkTS6rq9OFTpOocHXefw4It11kM6SikVJrTgK6VUmAjlgj/N6gQsoOscHnSdw4PX1zlkj+ErpZRyFcp7+EoppWrQgq+UUmEi5Aq+iIwQkc0ikiEij1idj7eISDsR+U5ENorIBhG5xxlPFpFvROQX579JzriIyEvOn8NaETnd2jU4dSJiF5FVIjLbOd9JRJY61+0jEYlyxqOd8xnO9o5W5n2qRKSJiMwUkXQR2SQiZ4X6dhaR3zv/X68XkQ9EJCbUtrOIvCki+0VkfY3YSW9XEZno7P+LiEw8mRxCquCLiB14GRgJ9AKuE5Fe1mblNRXA/caYXsCZwO+c6/YIMN8Y0w2Y75yHqp9BN+drMvCK/1P2mnuoeh7yUc8CLxhjugKHgFud8VuBQ874C85+wehF4GtjTA+gP1XrHrLbWUTaAHcDqcaYPoAduJbQ285vAyNqxU5qu4pIMvA4MAQYDDx+9I/ECTHGhMyLqoepz6sx/yjwqNV5+WhdvwCGA5uBVs5YK2Czc/o14Loa/av7BdMLaOv8RbgQmA0IVXcfRtTe5sA84CzndISzn1i9Die5vonA9tp5h/J2BtoAWUCyc7vNBi4Jxe0MdATWn+p2Ba4DXqsRd+lX3yuk9vA59h/nqGxnLKQ4v8IOBJYCLYwxe5xNe4EWzulQ+VlMBR4CHM75psBhY0yFc77melWvs7M9z9k/mHQCcoC3nIex3hCROEJ4OxtjdgHPATuBPVRttxWE9nY+6mS3a4O2d6gV/JAnIo2BT4F7jTH5NdtM1Z/8kLnOVkQuA/YbY1ZYnYsfRQCnA68YYwYCRRz7mg+E5HZOAsZQ9ceuNRCH+6GPkOeP7RpqBX8X0K7GfFtnLCSISCRVxf4/xpjPnOF9ItLK2d4K2O+Mh8LP4hzgchHZAXxI1WGdF4EmIhLh7FNzvarX2dmeCBz0Z8JekA1kG2OWOudnUvUHIJS380XAdmNMjjGmHPiMqm0fytv5qJPdrg3a3qFW8JcD3Zxn96OoOvEzy+KcvEJEBJgObDLGPF+jaRZw9Ez9RKqO7R+N3+g8238mkFfjq2NQMMY8aoxpa4zpSNW2XGCMmQB8B4x3dqu9zkd/FuOd/YNqT9gYsxfIEpHuztAwYCMhvJ2pOpRzpog0cv4/P7rOIbudazjZ7ToPuFhEkpzfjC52xk6M1ScxfHBSZBSwBdgKPGZ1Pl5cr19R9XVvLbDa+RpF1bHL+cAvwLdAsrO/UHXF0lZgHVVXQFi+Hg1Y/6HAbOd0Z2AZkAF8AkQ74zHO+Qxne2er8z7FdR0ApDm39edAUqhvZ+AJIB1YD7wLRIfadgY+oOocRTlV3+RuPZXtCtziXPcM4OaTyUGHVlBKqTARaod0lFJK1UELvlJKhQkt+EopFSa04CulVJjQgq+UUmFCC75SSoUJLfhKKRUm/h9D3GaXdUayuw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5149" y="2226071"/>
            <a:ext cx="5896602" cy="385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1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59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RNN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활용한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시계열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데이터 처리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Sin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예측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AutoShape 2" descr="data:image/png;base64,iVBORw0KGgoAAAANSUhEUgAAAXwAAAD4CAYAAADvsV2wAAAABHNCSVQICAgIfAhkiAAAAAlwSFlzAAALEgAACxIB0t1+/AAAADh0RVh0U29mdHdhcmUAbWF0cGxvdGxpYiB2ZXJzaW9uMy4yLjIsIGh0dHA6Ly9tYXRwbG90bGliLm9yZy+WH4yJAAAgAElEQVR4nO3deXhU5fXA8e+ZyUpIQgJh3xfZN4ngUhVFFFAEEVesuIG1dau7ta1oq9XWKtqfVVFU1LqiVQSUKogoyhL2LWBYQsIaCGQn27y/PzKETGZCgMzMneV8nmce7j3vO3PPzSUnd+7yXjHGoJRSKvTZrE5AKaWUf2jBV0qpMKEFXymlwoQWfKWUChNa8JVSKkxEWJ1AXZo1a2Y6duxodRpKKRVUVqxYccAYk+KpLWALfseOHUlLS7M6DaWUCioikllXmx7SUUqpMKEFXymlwoQWfKWUChNa8JVSKkxowVdKqTChBV8ppcKEFnyllAoTWvDDTWU5O9JXUlHpcGs6tC+LnI2LWPzDfAsSU0r5WsDeeKV8o2DWw3RcMx2A5RO3cUanphRkb6Jozee0XP4MAClA0eCD5K6ZS3FKf05rmUhGZjbdevSxMHOlVENpwQ8DpnA/S777kv6XTCQi6+fq+IL1mfQpX0v8+2OJr/We/ft202nur1lc2ZvOkRl0c5SyYfJOerdO9G/ySimv8cohHRF5U0T2i8j6OtpFRF4SkQwRWSsip3tjucpdxeFdrF35M5vfu58fli4FoODNKzhrxX1M+2o5xmav7tsm6gix74/1+Dm5H94BwDn2DUQ6SgEoLqv0cfZKKV/y1jH8t4ERx2kfCXRzviYDr3hpuaoW+9Te9Js1gu4Zb9B37hUYY0jIrfo7fO+qEUQf2FDdN7l0Z52fM6j4R7dYyzcHs2jdVpiSyH/+dKX3k1dK+ZRXCr4xZhGQe5wuY4B3TJUlQBMRaeWNZSsoXjoDpiTy8aJVCMeeUdxEishb/z+XvnaOnayNKcg6qeW0s+Vw3qdVX84m2L8l89PHWPnMxcx55WGKSisasAZKKX/w11U6bYCa1SXbGXMhIpNFJE1E0nJycvyUWvCTFW8B8MOSZW5tTT69us73XfjLXxu03A7r/o/Tjyzl0n2v8ufnX8IYU/+blFKWCajLMo0x04wxqcaY1JQUj8M5K6fijV+z/Yk+rNq+DyNVx+X/VfzQKX1WZuP+Dc7nn6VPsGz78b7kKaWs5q+CvwtoV2O+rTOmTpFtzv10MlkMnHEa9v3rTug9P3e5B4ANjg7VsXmVqbS/aw4bWl/J4nPfY/ekE/usfBPrFjtUXH5C71VKWcNfBX8WcKPzap0zgTxjzB4/LTtk7N+yjP2H8wEwETHV8WhTWu97MxytOevXT1J8TzrtH11O4ejXAegqu5DoeHpPfpNzho2mdZv2lN/hfmiotlyT4BbL+e/DLHxuAvvyj5zoKiml/Mhbl2V+APwMdBeRbBG5VUR+IyK/cXaZC2wDMoDXgd96Y7lh5eBWmr8/nL3Pn8eBJzoSnbe1zq75phGbLv/SJXb0ZG6jpFbEx0bTeMA4suP7sazzHW7vj2zRHYCNjg4cPOOB6visyrMouelbADra9rm979eVnzO0cDYfvfYUq2c+y5yZb+pxfaUCiFduvDLGXFdPuwF+541lhaXKCvb88DatgH627VBPDU2QYhJOP4+KXrvZv/lnzJwHWHHaw3Sp2ckeQdv7f6CuDXfo5h9JiGpO01YtMC3bI1/ezYamI7i84xn1pnt30UuwHgYA64aMo2+7Jie2nkopn9I7bYNAxZLXaLX6pZN+X0RMHK37XwT9V1P3tTqeJXXoS5JzWk6/kazortxz2hAAimJaEHfEfQ/fk8z5r1FctovSHldw3nkXnGQWSilv0oIfwByHdvLT3HcZlPnGSW2ot+3jucmbiYjQrs851bOxdy1h09yX2FzYiLGZTx33rZfteLpqYvcMvmu8hAtO7+nNzJRSJ0EC9RhramqqSUtLszoNSxU915+4wh3H7fO/fs9z8dr72Oxoy8H4HrS75R3aNY3zT4JAWVEeZRJJ4ar/Ujn/r7Rx7K6z76eVv+K8379HSnJSnX2UUg0jIiuMMake27TgB6atn06hy7oX6u23//59NCrNoTI6mcR4/xX6uuSu/pLkz2+os32doyN9n1zjx4yUCi/HK/gBdeOVAhwOti764ISKPUBCTCSNm7ULiGIPkDxgNDy2l81DX/XY3te2w+NY/Eop39OCH2BKlrxOlwW/8di2aNgXLGg9iX09bwLg5T4fExNp99jXUpGxdD//2jqbM3MO+TEZpdRRetI2wBRmrsb9HtYqce37MejcoWAM+7N+y+Q23fyZ2skRqZ6c0ex+Jh74Z/V8l1c7s/LX6ZzeRcfPU8qfdA8/AFSUFpOb/gPfvvMURXWMOf+H5i8zqENy1YwIzdt3J9IeHJsvr+UQt1jsjIvZuF1H11DKn3QPPwBE/K0VycBFx+mT3Hmgv9LxmkOXvcmqhZ9x7SXnQ61H4/S07WT+mxPoZV/Fe41v5pKb/0hK02bWJKpUmAiOXURF88TAOCl7MpJSr+TCB/5D8/gYSloMcmsfZl8FwA2FbxHxUn8dhkEpH9OCH4D2mGSX+bcqLmHCkA519A4OsWfUfakmQJIUMuf5yeQf0RE3lfIVLfgBKMPRmoNXfcZXPZ/B8efD3PzXj7HbpP43BrKBN7K15/HHzLus4GM27c73U0JKhR8t+BbL3TDfLWbD0LT3MEZecwe2YC/0R9kj6DL+yXq7FeoevlI+owXfCsaQvWYB2Ts2k/zJOLfmSAnR58PaI8m84P+O26Vg7Sy27zqxgdmUUidHC74Vti2k7X+voO3bg13C31QOohIbG7pMsigx3+tw/q/Ze/ErdbaPTX8Qx2vn8+37L3Ck3PMlqkqpU6MF3wKm1PNx6tVnv4R9yiFunhi6BR+g5dnXc2jkv1kakUrOFR+5tXex7eGiLVP4JC3Lw7uVUqdKC76/HMlj3bRbWbM1myPFhR679Gnb1M9JWSdpyASG/HE+Ke171Nknb/mHZGZl6eWaSnmJFnw/MYv/Rd/dM5nz5l8pLcwFoNAWX93+cPRjjOwbhkMNJHWkuJfnx7Pcmfs3Okzvwxc/rffYrpQ6OXqnrZ8cydlKLPCHyA9gYVVs2Yg5NN/4Jln29vzxqrutTM9SjS79G1uyd1LWvD99Ml5za9++cRmc09eCzJQKLVrw/SQ2/TO3WOOUdvS56UX6WJBPQIlrxmn3zQOg8IWFNM7bDMAyR3cG2zbTbefHlFfeHDRjBykVqPQ3yB8cnq82aZUY4+dEgoD92D5IhqMNAJfZl/DJki1WZaRUyNCC70sOB7ufP5d5f5/gsblFghb82qKveYviiEQASomsjl//zRDWZB22Ki2lQoIWfB/a9cUUWuev5ZIjXwHwccX57Bo/m/QLp7P4oi+IitAff22RLbrT6Px7gaqCXzhianXbyp364BSlGkKP4ftKWTFt1rzoGjvvQdr0OdeafIJJz9Ew/wniB99AdFxJdThK9EYspRpCC76v7N/kFkppF8BPqAokzbrBlDwmAGQcG2so1lFS51uUUvXTYwq+csT98ENKQl0PL1R1ik6onqxY8DS7cw6wK2uHdfkoFcS04PuCMeR+85xbuHl8tAXJBLnWA8hvVPUsgKsdc2n6ck/aTO/Pp0u3WpyYUsFHC763lRbCE01I3vczAC9zNUfsjclwtCY5Lsri5IKQPZKE69+qno2mDICOc67Rh6UodZK04HuRcTigKMcl1mb4XUQ9uoN2f1xNhN44dGraDqLwvu0uoUG2X1j14nV88/33FiWlVPDRCuQlZtdK5MkkZn/5iUu81BaLLSKS6Cg9nNMQjROS3WLnl3zD8O8uZ/GqDRZkpFTw0YLvJfmLqsZ4v2z7Uy7xogq7FemEpPxenm9gy/z0MT9nolRw0oLvDY5KSsvL3MKvNbmP688M7oePB5KEc271GB9uX8lPS372czZKBR8t+F6Q+9wgmm/73C1+wXX3EROpe/hek9gOgHzjenlriuRx9tcj2JOn1+krdTx641VDlRaSXLzdY1NTvSrHuxo3J/uCqWwoTGBQ6yiafXGDS/OuQyW0StR7HZSqixb8hqgoY/+0sTSvFf6qzT20HHQpAxvriVpva3v+zbQ9OvOFa9vB/ELA/eSuUqqKFvyGWPEWzQ8ur549YBLInrCIkad1sjCp8FWwewtlPdsQpYfRlPJIj+E3QGWp67NpM0wbunZoZ1E2avySK3n1uUesTkOpgKV7+Kcof8VMEhY86RKrMDZide/Sb8of3MHuLSuRgj20X/A7AM4v+ZZKh8FuE4uzUyrweGUPX0RGiMhmEckQEbddLBG5SURyRGS183WbN5ZrieJc1r56Cwlful8iuNm010LjR5FxSXQYOIz2vc+qjvW3beO1GW8d511Kha8G7+GLiB14GRgOZAPLRWSWMWZjra4fGWPubOjyrGa+f5Z+ez91ia1xdCZ6wFUM6nW1RVmFucYtXGYPZqQBt1iTi1IBzBuHdAYDGcaYbQAi8iEwBqhd8INf4X5k6atu4dXDPmDi+T0sSEgBEN3YZTY+NprdC99g+e5yLr/uN4joty6lwDuHdNoAWTXms52x2q4UkbUiMlNEPJ7ZFJHJIpImImk5OTmeuliqfMV7brEV9GZYv/YWZKNqyut17Jr8tvZcWi+8nzFbHqG4TJ+SpdRR/rpK50ugozGmH/ANMMNTJ2PMNGNMqjEmNSUlxU+pnbi8fNeHaL8h4xk05SfaJjWyKCN1VOKVU9l5w2IK7Ym0L8uojh8p14Kv1FHeKPi7gJp77G2dsWrGmIPGmFLn7BvAIC8s1+9Kc11Wi7jygxZlotzYI2nftQ/5Cd0ZbNZXh7M/+yOzPv/AwsSUChzeKPjLgW4i0klEooBrgVk1O4hIqxqzlwPuD3wNApKf7TJ/aMgDFmWi6tKo/+Uu8/23TePy1b+hrMJhUUZKBY4GF3xjTAVwJzCPqkL+sTFmg4g8KSJHf/vuFpENIrIGuBu4qaHL9ZfSXev45oOplJZX0Cjfdcycs/r3tigrVZcmgz0Pobz9QJGfM1Eq8HjlxitjzFxgbq3Yn2tMPwo86o1l+VvEG0MZbirgqcepOTLO6xWjuKFlQp3vUxZplEx2v7tou/ZfLuFDxe7DVysVbnRohXrYTYXHeOKYvxMbpXfVBqK24/5KeVQTl1h+kQ6drJQOrVCPCnssEZXHisVH7f5E44pDXD6gtYVZqfoZl7ni/Fw4Ns6mUmFJC349SqOSiCg5VvB7XHwb/ds1Oc47VCAo6jGeJmunV88fyQ+8+zqU8jc9pONBRe5Olv74LebgNuJKdru0xcfo38hg0GTsP1zmr106ji8XLa+jt1LhQauXB/aX+jEEw+r5PRhQqy0uWn9kQcHmfn5l9by36PPLy6zPtTHsnmk0itJtqcKL7uF7IM7jvwNMenUsY9SH/Dj0I1okxFiVljpJ+0dNZ0380Or5P0X+h05Z/2V00ad8/eMy6xJTyiK6i1NbWbHHcNfBI+nq51RUwzQfPJ7mvYfCP7q4tY1bNJLcITkk63OHVRjRPfyaKitwPO1p3DcVtGKT2N24j8emfflH/JyMUtbSgl9T5o/YcL8F/y/Jf7MgGeUVNjutH1hMfutz3Jr25Xn+NqdUqNKCX5MxHsNnXjDaz4kob0sYMtEtduiD29m8Y6cF2ShlDS34NRRsmOcWmzNoOhf10Rt2gl6C+41yV8hCur/dl6XpmRYkpJT/acEHMIb96YuJX/mKS/iF8iu5dPR4fWJSKOh0bp1Nc+d/58dElLKOFnzAbPma5h+OcouXtBhoQTbKV8om/8j+SPdva12S9GI1FR604AP5a2a7xdaO/C/3/uYOC7JRvhLVui/NH3S//t6UFViQjVL+pwUfSNzo/qzaXqlD9U7MUBQVB1PyXEKmrJiiwwf0ISkq5IV3wc/fTeWUJLfww+WTiLCH948m1JW0P796umVROnFTu/D2i3+yMCOlfC98q5qjkgOvj8PuvO7+Lbmiuqm80zCrslJ+Etv92DbuUfAzAIPy3K/SUiqUhG3BL1/0PM0Kjj1aN+mcW9jV9Tq+tw3hvnF1X9GhQsQZt5HeaiwAHR1ZABwwiezctJzSikorM1PKZ8TUcbOR1VJTU01aWprPPr/kxcHEHtoMQPkfc4mM0KdXhaUpiW6h5zpN54GJ4y1IRqmGE5EVxphUT21huYdfsuSNY8Xe2LXYh7GiqBS32K7MzRZkopTvhWXBL1v+bvV0KZEWZqKsVnn1f1jU7RGXWKQptygbpXwr/Ap+WTGJB1dXzwqBeUhL+UdC1yGcN+FRl9jIigUsXDDXooyU8p2wK/gVu1a5zOugCaq2C+xrGLroOt765DOrU1HKq8Kr4JcWEDHDdQiFVQ59rIk6ZgfHBllzrPnYwkyU8r6wKvi5nz3gFmt9+0wLMlGB5sBZfyTdtCcp5tivhEO//6kQEz4F3xiSN39YPTs14SFWjfuBTm3dh81V4afZJQ/S44l1RNe4YMuG4cDuTBwOPc+jQkP4FPzykurJBfazGfvruxnYr5+FCalAZOTYr8StEV/RbFo/3pizyMKMlPKesCn4eT++BsC/G9/JhX/6io4p8RZnpAJRxPXv81PSWHbFdKuObdy4zsKMlPKesCn4iYumAJCea20eKrBFtu7L2ffMICq2cXUssfKQhRkp5T0hX/D3bVxM5u591fORVFiYjQoWtqjY6umU8mwLM1HKe0K64Dv2rKPFx6P49pV7q2Mt2ullmKp+kdGNqqfvNB+yIn2bhdko5R0hXfALfvkBgKttVc8s/cYM5q5bb7EyJRUkjhb8ClP1K/LDnHeP112poBC6BX9/OokLqm6Zj5eqK3R2NTuH2CgdKE3VL7JNXwBeaFI1zk5Tx0Er01HKK0Kz4Jcchn8PcQsXx7a0IBkVjCLOu59fLnqTSZPvxYFwbeF75BXroGoquIVkwS9Pe9tjvCCqhX8TUcHLZqfbr66kSVw0pREJREolK7dms/Hzv7Nx206rs1PqlIRkwS/ct8NjvCS2lX8TUSGh7LyqwzoXfDqAXqufYtdbEzlUWGpxVkqdvJAs+OWVDpf5Ze0nsTDpSn57yQCLMlLBLK5pO5f54faVTH/+kTp6KxW4IqxOwBcqKl2fSTr4lucsykSFgohE9/GWOpX/YkEmSjWMV/bwRWSEiGwWkQwRcdv1EZFoEfnI2b5URDp6Y7l1cZQV+/LjVbiJdz/Zn0ghpWVlFiSjQlnFkUKKS0rq73iKGlzwRcQOvAyMBHoB14lIr1rdbgUOGWO6Ai8AzzZ0ucdVVlQ9udPh/sxSpU5K4+ZuoYvsq9j3115szd5tQUIqJOVlE/FMGxo925J/vTzVJ4vwxh7+YCDDGLPNGFMGfAiMqdVnDDDDOT0TGCYiPhls3BhDXt5hoOrhJqU3f+OLxahwYo8kq33t/9LQ3pZD9mvXUFHrnJFSp8Ls31Q9fVfO4z5ZhjcKfhsgq8Z8tjPmsY8xpgLIA5rW/iARmSwiaSKSlpOTc0rJZGVn0bFwNUscPen6hyV069TplD5HqZra3fIOWd1vcot3se3mYJEe2lENV16cVz1dZPPNaL4BdZWOMWaaMSbVGJOaknJqh2LaN0vAbrezvclZxEWF5DlpZZF2170Ij+wkr7HreEwHC7Xgq4YxRQfZ89OxBzT9M/nPPlmONyriLqDmdWttnTFPfbJFJAJIBHxzr3psE2Ie/oXrohvX31epkxWTSKNu58KqDACSKWCH7uGrBsqf/Rgd9lUdfs4xiZx3znk+WY439vCXA91EpJOIRAHXArNq9ZkFTHROjwcWGGN899w4LfbKhyIv+hNrW4xl42l30EhKyTucS5lesaMaoNwcG+Mr7cqfGDqwh0+W0+CC7zwmfycwD9gEfGyM2SAiT4rI5c5u04GmIpIB3AfoXSsqeMU1pd8dM2jfuTsAqV+PJurpFDL2F1qcmApWZbbo6umY6CifLccrB7mNMXOBubVif64xfQS4yhvLUipQNEqsGpupReVeANL35tO1uX67VCfPlBVTZux8ccZ7jD/Nd5eSB9RJW6WCia2x6y+m3TdXGqswYMqK2WeS6Zv6K3x0xTqgBV+pU1frhqxDWek4HL47NaVCWHkJJUQRG+nb53VowVfqVCW43m5y/bKx/N9Hta9XUKoO5SVkbtuMMQYpL6KEaJ8XfL1QXalTZXf/9Rmy6WmOlF9GjI9/cVVwM0UHkH90oQPwpQxltFnMEVoR4+Mn8ukevlINUHr/Vpf5IbZ0Fj85jKyDRXW8Q4W9I/nIP7pUz442CwEoIJbGPr5ZVAu+Ug0QHd/MLTbMvooPnv+9Hs9XHpXOedhjvPyq97DZfHviXwu+Ug1U3v/XbrGHIj9i0S+nNh6UCl2mOJfode+7xR9N/Dtn9O3t8+VrwVeqgWx9rgBgUZf7XeKH8vRGLFWDMRT+n+chEy4YfrnHuLdpwVeqgezdhsGUPM5LHegaX/cBi39caE1SKuAcnPUY8cVZbvGlo77m4j7+ed62FnylvKXLhWxtdkH17OVZf+ecb8fgy2GjVPBouuplj/HTBw3xWw5a8JXylqg4utz5uVu4TB+QEvYOZ2/2GP+kzSNE2v1XhrXgK+VllfdudJnflZmhT8UKZ0fyaPLGYLfw641u46pJj/o1FS34SnmZPcH1oeed3x3Mm9OetygbZTXHzuVusX+UX82kh/7p91y04CvlbTb3uyWjdy+1IBEVCMqL3J/11GLwOAsy0YKvlF9MtP+P79dtrb+jCim5z/Yj+ovJLrEck8iNY0Zako8WfKV8IPvMKW6xZStX+z8RZRmTv4fkkky3eAXWjbOkBV8pH2g74vfkjZ7OGnsfdo35GIDmtjyLs1L+VPTF/R7j6Y52HuP+oKNlKuUjiYPG03/QeDhQ9cBzU7DP4oyUP5U0akvt558tjLmQ2FFPW5IPaMFXyveatKPEFkeTnGU4HMbnA2Qp65nKckqLC1xic8alc2k//9xRWxct+Er5WkQ0hxN60Cp3N4VlFSTERFqdkfKxA69eRtucJS6xQPg7r8fwlfIDR3QiQ2zpHH66J0tXpFmdjvKVI3lkPnceKbWKfaajORf3blnHm/xHC75SfmBimgDQ3pbDkC+HkVdcbnFGyic2f0WHwjVu4dmOM7EHwC6+Fnyl/MAWG+8yn/2/F9nxeHc27y2o4x0qKEXEuIVWt7qas278iwXJuNNj+Er5QVSk63H73qv/AgLPrc6k+4g+FmWlvM3YI6m5H//1GW8y4tIrLcunNt3DV8oPEpq19hhvGaODqoWSivIyl/lAKvagBV8pv4jqf7XHeNKGGSxZ7j64lgpOFaXF1dMzmt5rYSaeacFXyh+atMOMch8d8dKcN+gy25qBtJR3HPzqbxQ83pINu/MoP1IEwKdDv2XiXU9YnJk7LfhK+Ymk3sLW8//lFk+RfAuyUd7SdOkzxEsJvae1J33dCgAiY+IszsozLfhK+YvNRpcLbvTYlPt4G9bt2OvnhJS3Dd73IQCR0VrwlVLA4Uad3GLJUsgHH71nQTbKFwZ0SrE6BY+04CvlZ4kPrKDyzlVu8XaOXRZkoxpi7yf3ucXe7/4irZo0siCb+ul1+Er5mdjs2BPdL9NsVqGjaQaVgr203DDdJTT3ynSu72vtAGnHo3v4Slkh0vWOzDJjp3X5DgqO6JALwaJsz3q3WIemgblnf5QWfKUscvimRdXTK2PO5BzbBpYsXsBP0+5h5359WEqgKtu7iQUz/kLU+8duqioxUWRN2kjv1okWZlY/LfhKWaRJx/7sPf8fzG1yPW26DwJg+A9Xc/but3n939Y9JEMdX8U7V3Lh9udcYg6Etq09300dSLTgK2WhlhdMZtS9r9A4zvUyvvjyXIsyUvWJKHP/9hWBAxHrR8OsjxZ8pQJAtN21WCRKkUWZqPqIw/U8y+aoPszu+4JF2ZwcvUpHqQAQZXedb6Z33waeygqOPNWOGEdpdejtNlO4adLv6W5hWiejQXv4IpIsIt+IyC/Of5Pq6FcpIqudr1kNWaZSoSgi1vVk3wDJYNt+HSs/oJQVEOModgkl9xxqTS6nqKGHdB4B5htjugHznfOelBhjBjhflzdwmUqFnjNuZWO/R6tnu9j20OLlLsxfvs7CpFS1ilK2zvyTW3hw354WJHPqGlrwxwAznNMzgLEN/DylwpM9kl7jXPeX4qSUDV88xw8zHudQUVkdb1R+kfkTXba+6xZukRBtQTKnrqEFv4UxZo9zei/Qoo5+MSKSJiJLRKTOPwoiMtnZLy0nJ6eBqSkVfCof2sGe2zdUz98d8Tnnbp/KtP+5D8Wg/KeixPXKnByTwJJL5wXFlTk11VvwReRbEVnv4TWmZj9jjAFMHR/TwRiTClwPTBWRLp46GWOmGWNSjTGpKSmBOfiQUr5kb5REq1ZtyR/xkku8WXSlRRkpjOHwD6+7hF6vuJQzzzjTooROXb0F3xhzkTGmj4fXF8A+EWkF4Px3fx2fscv57zZgITDQa2ugVAhKGOD6RTgpdxVpy36kar9K+VX6HJrt+9EldMVvg/PGuIYe0pkFTHROTwS+qN1BRJJEJNo53Qw4B9jYwOUqFdqi4l1mx2X8gf5zLmdrTqFFCYWvomzXE+cPlU+iZ5tki7JpmIYW/GeA4SLyC3CRcx4RSRWRN5x9egJpIrIG+A54xhijBV+p47HZyLr4dbad+VR1KFIqyc0rYEfGBt3T95PsJZ+yZ9sGl5gtvqVF2TScBOp/nNTUVJOWlmZ1GkpZa8dieHtU9eyWpPM57dD3vDt8Bb8+p6uFiYWuvK3LyFr0LjE7F9HV7HBp+7b5zXS76kk6pCRYk9wJEJEVznOmbvROW6UCWWSsy+xph74HYFPmXtCC7xOJ7w6nrjEvz7/9eSLtwTsiTfBmrlQ4iPL8bNS4ysPs36/PwPWnr4bODupiD1rwlQpsSR09hh/bOoHm/+5Ohg6/4Dfnn32W1Sk0mBZ8pQJZRDSZg/7AihbjPTYvXLrCzwmFMEclhUtmeGz6aPBMGkUF/xFwLfhKBbgOo+ujxsYAAA7YSURBVB9m0DWPeWy7bcUYDhaWemxTJ2ffa2Np/PXdbvFXK0ZzzajhFmTkfcH/J0upcJDQts6m3KIymjYOrjFdAlGLfYtc5l+pGM3ZrQxnjvy7RRl5n+7hKxUMIqIovmuDx6Y50x7jSLkOvdAQBfu2ucVy2gyj/+/+w4DOgf/owhOlBV+pINGoaVvyb17kFr+3cgZ7/tKTb5eusSCrIOdwsHvNfOJeOd2t6aHbbrQgId/Sgq9UEEno0N9jvJNtHxlf/oMy3dM/KZUr36H1f8dhqzXu48e9/01MpL2OdwUvLfhKBZniK9/zGP9NxJdEPZVMdq4+D/dEVRzc7jF+9VUT/JyJf2jBVyrINOpz2XHbp87RSzWPyxh+eecuvlvwFdE/T3VrXuPobEFS/qFX6SgVbEQ4dPNiSktLafn+hW7NjUyxhzepanlZdNv2Dt22veMSXu3ozOEzfk/bfkOtycsPtOArFYSSOvQBoPyR3UQ+43oVSbMtHwAjLMgqOBzas42kWrEv5EJ6//YtBrRsYklO/qKHdJQKYpEx7mPt3B3xOcuXLPR/MkHgyMJ/kvTRGLd40+tfp2uIF3vQgq9USDrj6zH8+/nHOVKqd+HWFLPwSY/xRtGhd0WOJ1rwlQpy+wY94DH+2/yp7HhqEA5HYD7zwp9Kiw5zpLSszvZWiTF+zMY6WvCVCnItRv+penp1rOuDtXvYsvj0n7+jsLTC32kFjooyov/RgQ/+coPH5q+HzaNVYqzHtlCjBV+pELBn8KN8HX0xTRPcj+lfVfQfZq3ebUFWAaK86r6Ea+3feWy+8KzB/szGUlrwlQoBrUY9wohHP6Gx8fyQ8xibw88ZBZCyqstUY8X9kM5byfcSFRE+ZTB81lSpMCAdPD+kw1aW7+dMrFW2Ywnb/jKApelZUO75voRHy2/l5ruf8HNm1tKCr1QIaTJqCnkjX3aLlxYcACA3I430LZv9nZZ/VZZT8fnddK7czn9mzYUyz0NN9LvwGj8nZj0t+EqFEhESz7ie3CTXQdYqCg+w+9+jSX5vGD3eH8zuwyUWJeh7B14bTaPDVX/UBubPx3go+N9cvYXrhg3xd2qW04KvVKix2Ui+6kUAdjpSAJiwfhKt9x8bWnlP3hFLUvOl0q0/UDylBc32/1wduzliHvL2KJd+71ZcxPBeLfydXkDQgq9UKGo9kK2/eo6KcdM9Nhc5L9Pcs/p/bNi8xZ+Z+Uzx6k9pRP1/yEY85Hm00XCgBV+pENXlokl07trTY1txSQnkbqfV51eR/d4dfs7M+0r3/UJpxg/H7TPn9NcpfHA3KQnhcc29J1rwlQplMcfGhzGPH+bQuVVXpRQV5FGxczkAl9jT+OnlyWTs2m9Jit4Q/UoqLUsyjtvn0suvpnGc+30K4UQLvlKhLCKKrd0nMeeMtxERoiKqxoxp+7/biPh8UnW3s3M+4v03X7Iqy1NXcphVi7702FRujo2PM6v/K/7KKKDp8MhKhbgu1z1HF+d0VEzVmDFDbOlu/ZqX7+SXHz8jofdFtEhK8GOGp6Zk7efEfjaRgXW0z3UMYYz9J16UCdxzxfV+zS1Q6R6+UmEkMvUmDsR19dg2Ub6i27c3898X7/NzVifJGDIWfUj5IvenVdW0tdP17B4/mwm/f85PiQU+3cNXKpzYI4m54EGYfbtb09GhB+Ircsle+x0xnc6kWXzgnOB0FB0ic/8B2u37jq4LHjxu39crRnHXxAlE2nWftiYt+EqFmcaDrqFg+w/Ebzh2eWKJiaou+H1t22j72VgA1o+eQ3L7nrROaWpJrjVVPN+LTpUn9vjGq//wjhZ7D/QnolS4ESG+xwXVs590fZaDXcZWz/ezba+e7vPlpWx46Sq/pldT6cFMNs97neynBxJ1gsX+E/ulJDaK9HFmwUn38JUKR73Gkr5pLZWpt3NV5zbsn/V4nV3Pta3FHN7JpjcmUXDpqwzp2ck/ORpD9L/60f0k3jItaiKT/xCEVxv5iRZ8pcKRPYIeVx973F9Sl1RY6blrjJTD1L70Aqa89zxDnvqXz9M79PM7ZH77GgPq6bfLNCW792/IkaaMuvIWJtvE57kFMz2ko5QistuF7IvpyFdxlx+335TId1j6/NV8OvNdjPHuoxNN/h7W/usaVmzeQdK8uxhQub7e9xwxUaRc8Fsuu+pWbFrs66UFXykFUXG0eGQNIx98t96uQ/LnceX6O5m5Irs6tu/76Xz9/G2se+sulqzdePwPMIb8wwfcnrWbP/dx+h38mtkfuA/vXNvhiGYAFBFD4xg9UHGitOArpVw45MQK6IHPH2V3+hJWrFhGi+/uY0T+J/TNfIfNH/8ZgCMHs1g5exr7Drs+hav4+5dImNqFN786NvZN5scPk5j+EQCnV651W9biyt7V019WnknCPT+zqsMt5F08lebx4fEAcm8Qb38t85bU1FSTlpZmdRpKhZ1DM+8haf3bDfqM1bdmMmB6BwDeqRjOjX+dWfXZezNJerVfdb/1Xe+gT4brsAe5pjHJ4vpH4sfK3qReMJaYRU/xz64zuP+GsSjPRGSFMSbVU1uD9vBF5CoR2SAiDhHxuABnvxEisllEMkTkkYYsUynlW0njXqDgvh0UJfc65c/44edjY9LfGPENOTl7yXz7NpdiD7gVe8Ct2ANESQUxQx9g1w2LuOva459nUHVr6CGd9cA4YFFdHUTEDrwMjAR6AdeJyKn/T1JK+ZbNRnxCErE3ziSjya+Yk3gtu+7KOqmPuGvjta4fOX04HXZ8ckrpbKE9uUOfBZuNNl37h9VDx72tQWc7jDGbAESOe3Z8MJBhjNnm7PshMAao58yOUspKtiZt6HrvHI6OvFPSajCxe5ad0mc1PbLzlPPIGP1fRg3yPP6POjn++FPZBqi5e5DtjLkRkckikiYiaTk5OX5ITSl1okzzPi7zH1UM5Uisdx8V+HT5dS7z5cZOlzbh+ThCX6i34IvItyKy3sNrjLeTMcZMM8akGmNSU1JSvP3xSqkGaDT6GdJHfFA9X0AsEeUFDf7cfebYQ1oanXlz9fRqTmPBkDfo3jK+wctQVeot+MaYi4wxfTy8vjjBZewC2tWYb+uMKaWCSUQ0Pc4cBbdXnbIzvcdRmFy11/9lkxs8vmVtj9/X+XHF9qox9/8XcSEASxw9uf2SVPJvX8mWUZ/Q9v5FXDJqnDfXIOx55bJMEVkIPGCMcbuOUkQigC3AMKoK/XLgemPMhuN9pl6WqVQQKDnE6tVp9O3TH/s/u7k07bhpFR0TBF7yPEDCypsyiN00k/jBE2gWAxHRcURE2D32VSfOl5dlXiEi2cBZwBwRmeeMtxaRuQDGmArgTmAesAn4uL5ir5QKErFJDDhrOPb45uwa8zHbJ20GYJOjPR07doaE1nW+tUlcLD1H3kHbpgnExCVosfcDvfFKKeVV+bs2k29LpG2rlgBs+2wKe/bupbDNuQw5fSCH8wsodETRp29dDydUDXG8PXwdhEIp5VUJbbpT84m4ncdNoXON+Sa136D8Ru9gUEqpMKEFXymlwoQWfKWUChNa8JVSKkxowVdKqTChBV8ppcKEFnyllAoTWvCVUipMBOydtiKSA2Q24COaAQe8lE6w0HUOD7rO4eFU17mDMcbjcMMBW/AbSkTS6rq9OFTpOocHXefw4It11kM6SikVJrTgK6VUmAjlgj/N6gQsoOscHnSdw4PX1zlkj+ErpZRyFcp7+EoppWrQgq+UUmEi5Aq+iIwQkc0ikiEij1idj7eISDsR+U5ENorIBhG5xxlPFpFvROQX579JzriIyEvOn8NaETnd2jU4dSJiF5FVIjLbOd9JRJY61+0jEYlyxqOd8xnO9o5W5n2qRKSJiMwUkXQR2SQiZ4X6dhaR3zv/X68XkQ9EJCbUtrOIvCki+0VkfY3YSW9XEZno7P+LiEw8mRxCquCLiB14GRgJ9AKuE5Fe1mblNRXA/caYXsCZwO+c6/YIMN8Y0w2Y75yHqp9BN+drMvCK/1P2mnuoeh7yUc8CLxhjugKHgFud8VuBQ874C85+wehF4GtjTA+gP1XrHrLbWUTaAHcDqcaYPoAduJbQ285vAyNqxU5qu4pIMvA4MAQYDDx+9I/ECTHGhMyLqoepz6sx/yjwqNV5+WhdvwCGA5uBVs5YK2Czc/o14Loa/av7BdMLaOv8RbgQmA0IVXcfRtTe5sA84CzndISzn1i9Die5vonA9tp5h/J2BtoAWUCyc7vNBi4Jxe0MdATWn+p2Ba4DXqsRd+lX3yuk9vA59h/nqGxnLKQ4v8IOBJYCLYwxe5xNe4EWzulQ+VlMBR4CHM75psBhY0yFc77melWvs7M9z9k/mHQCcoC3nIex3hCROEJ4OxtjdgHPATuBPVRttxWE9nY+6mS3a4O2d6gV/JAnIo2BT4F7jTH5NdtM1Z/8kLnOVkQuA/YbY1ZYnYsfRQCnA68YYwYCRRz7mg+E5HZOAsZQ9ceuNRCH+6GPkOeP7RpqBX8X0K7GfFtnLCSISCRVxf4/xpjPnOF9ItLK2d4K2O+Mh8LP4hzgchHZAXxI1WGdF4EmIhLh7FNzvarX2dmeCBz0Z8JekA1kG2OWOudnUvUHIJS380XAdmNMjjGmHPiMqm0fytv5qJPdrg3a3qFW8JcD3Zxn96OoOvEzy+KcvEJEBJgObDLGPF+jaRZw9Ez9RKqO7R+N3+g8238mkFfjq2NQMMY8aoxpa4zpSNW2XGCMmQB8B4x3dqu9zkd/FuOd/YNqT9gYsxfIEpHuztAwYCMhvJ2pOpRzpog0cv4/P7rOIbudazjZ7ToPuFhEkpzfjC52xk6M1ScxfHBSZBSwBdgKPGZ1Pl5cr19R9XVvLbDa+RpF1bHL+cAvwLdAsrO/UHXF0lZgHVVXQFi+Hg1Y/6HAbOd0Z2AZkAF8AkQ74zHO+Qxne2er8z7FdR0ApDm39edAUqhvZ+AJIB1YD7wLRIfadgY+oOocRTlV3+RuPZXtCtziXPcM4OaTyUGHVlBKqTARaod0lFJK1UELvlJKhQkt+EopFSa04CulVJjQgq+UUmFCC75SSoUJLfhKKRUm/h9D3GaXdUayuw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017" y="2241406"/>
            <a:ext cx="5981266" cy="393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4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60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LSTM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과 데이터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로더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시계열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데이터용 데이터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로더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만들기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데이터를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미니배치로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처리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22140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https://wikidocs.net/55580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485" y="2979909"/>
            <a:ext cx="5336329" cy="285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2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60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LSTM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과 데이터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로더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LSTM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Long Short-Term Memory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RNN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한 종류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실제 문제에서 긴 기간의 학습에 제한이 있는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RNN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보완한 모델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550223"/>
            <a:ext cx="54505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en-US" altLang="ko-KR" sz="9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https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://dgkim5360.tistory.com/entry/understanding-long-short-term-memory-lstm-kr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894" y="3984170"/>
            <a:ext cx="5403043" cy="225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88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60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LSTM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과 데이터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로더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LSTM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수식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575" y="2219325"/>
            <a:ext cx="7562850" cy="24193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550223"/>
            <a:ext cx="4035079" cy="28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출처 </a:t>
            </a:r>
            <a:r>
              <a:rPr lang="en-US" altLang="ko-KR" sz="9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https://github.com/WegraLee/deep-learning-from-scratch-3</a:t>
            </a:r>
            <a:endParaRPr lang="ko-KR" altLang="en-US" sz="9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274" y="4860227"/>
            <a:ext cx="6610350" cy="4286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9236" y="5510404"/>
            <a:ext cx="6448425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1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60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 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 LSTM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과 데이터 </a:t>
                      </a:r>
                      <a:r>
                        <a:rPr lang="ko-KR" altLang="en-US" sz="2400" b="1" dirty="0" err="1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로더</a:t>
                      </a:r>
                      <a:endParaRPr lang="en-US" altLang="ko-KR" sz="2400" b="1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graphicFrame>
        <p:nvGraphicFramePr>
          <p:cNvPr id="9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/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0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LSTM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계층을 사용한 모델의 예측 결과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AutoShape 2" descr="data:image/png;base64,iVBORw0KGgoAAAANSUhEUgAAAZAAAAEGCAYAAABLgMOSAAAABHNCSVQICAgIfAhkiAAAAAlwSFlzAAALEgAACxIB0t1+/AAAADh0RVh0U29mdHdhcmUAbWF0cGxvdGxpYiB2ZXJzaW9uMy4yLjIsIGh0dHA6Ly9tYXRwbG90bGliLm9yZy+WH4yJAAAgAElEQVR4nOzdd3hcV53/8fd3Rr1X96JuW5Zs2ZJ7L3Gc6iRACi0hQBZYQlh+u5DAQhZ2wwZ2CS0BNhtIgZBCSIhDuuNuy0WWZcmWrO4iS5ZlWbJktdHMnN8fM84qjmzJ0szcKef1PPNoyp17P7Ilfeeec+45opRC0zRN066WyegAmqZpmm/SBUTTNE0bEV1ANE3TtBHRBUTTNE0bEV1ANE3TtBEJMjqAJyUlJamUlBSjY2iapvmUAwcOnFVKJV/6fEAVkJSUFIqKioyOoWma5lNE5Phgz+smLE3TNG1EdAHRNE3TRkQXEE3TNG1EdAHRNE3TRkQXEE3TNG1EdAHRNE3TRkQXEE3TNG1EdAG5GlXvQeNBo1NomqZ5BUMLiIj8QUTOiMjhy7wuIvIrEakRkVIRmTvgtbtFpNp5u9vtYTsa4c+fgidXQm+H2w+naZrm7Yw+A3kGWH+F168DMp23+4DfAohIAvAwsACYDzwsIvHuCmmzKzg9oMYd/KO7DqVpmuZySincsXigoVOZKKW2i0jKFTbZADynHN/5HhGJE5HxwErgfaXUOQAReR9HIXrBHTm/+qcDpNa9zUPAubApxO56HHPBFyE4zB2H0wJAb7+NV4tP8fbhJiqaOunttzEhLoylGcncNX8ymWOjjY6o+TCbXfF+eTOvFjdQ2nCesxf6eP9bK0hNinTpcbx9LqyJwMkBjxucz13u+Y8RkftwnL0wZcqUEYVYN3McyV02bM0mHuj4DH8M+U92vfhTFn7m+5hNMqJ9aoFra+UZHnq1jKbzvaQnR7Jm+hjCQ8zUn+3iT3uP88zueu6aP4Xv3TCDiBBv/xXVvM3hU+d58NVSDp/qYFxMGIvSExkfG0ZUqOt/lvz+p1Mp9STwJEBBQcGIzuE+mT8JmsPgfDT//vX7qfj9e8yueYKH/jeHh++5mUg3/Mdo/kcpxRNbavjv96rIGhvFzz61gEXpiYi1D86fBLuJNtMUfrm7lWcLj7Gv/hzP3jufCXHhRkfXfMTrJaf49iulxIYH88s787ghdzxB2OBcHUSYXX48o/tAhnIKmDzg8STnc5d73n36OiE0hpSkSKb/w7MEh4TylVPf5f4n36bbYnXroTXfp5TikTcr+O/3qrh1zkQ2fnUBiy+8hzxzI/x4AjxeAL9ZSPzj0/i3+s+wbe4O+s+f5lO/K6Shrdvo+JoPeLW4gW++VMLsyXG8/Y0lbIg4QtBLn4ZHp8IT86F90Al1R8XbPzpvBL4uIi/i6DA/r5RqEpF3gR8P6DhfBzzk1iSWTgh1tEtL3GRCP/cXpjx7Cw+1fIeH/hjKz+5ZS5DZ2+uxZpSndtTz1M567lmcwg9mtmD6nwXQdgySsmDx/TBmBphD4HwD1G9jSvn/sDkohJ/13s4X/wAvf20ZseHBRn8bmpf6oKKZf/7LIRalJfL09ZGEvnwLnNwDUWMh79MwqQAiElx+XHFHz/ywDy7yAo4O8SSgGcfIqmAApdTvRESAx3F0kHcDX1BKFTnfey/wXeeuHlFKPT3U8QoKCtSI1wN5bgP098AX3/u/547twvrcbVRbx/B2wf/yrZsXjmzfml/bcvQMX3hmPzfmjOXXY99Edj0GCelw7Y8h61qQQfrRWmvh3e9B1dtssc/h+cn/xpNfXIFJ97lpl6g/28XNv97J1KQI/rr4BKFv/ROERMI1P4RZd0JQyKiPISIHlFIFH3veyALiaaMqIP+7GsLi4HOvfvT52s1Y/3Q7h21T6Lz9FZblpI0+qOY3znT2ct0vdjA2Kog3Jv0J85FXYO7dsP5RCIm48puVgv1PYX/r25TY0zi08lm+sDrHM8E1n2Cx2rn58Z00d/SydcEBYgsfhZRl8KlnIDLJZce5XAHRbS7DZe2DoEGG7aavxv7JZ8g11dP/16/Q3tXn+WyaV1JK8Z1XSum2WHhx3POO4rH6+3DTL4cuHuA4M5n/ZeT2Z8gz1ZGx9auUnzzr/uCaz3hiSw1HT3fycm6Ro3jMugM+95pLi8eV6AIyXNa+y54Khsy8kZaF32O12sueP37fw8E0b/X24dNsqWzhhfTNxFT+BVY+BMv/efAmqyuQ7A30rv8Zy0ylVP/5n7HbA6fVQLu8o6c7eGJLDT9Iqybz0E9g5m1wy2/B7Lm+Ml1AhstmcXRyXsa4a/8f5QlrWNP0FEcO7PBgMM0bXeiz8qM3yrkn8Sh5x56COZ+DFd8Z8f4iFt5LbcpdbOh5je1/f86FSTVfpJTie68dZm5YE19o+QlMmge3/g5Mrh+qeyW6gAzXEAUEEVLu/h/OSzQRb30DZdVNWYHs15urUR2N/Gv/L2HcLLj+v6/6zONSaZ/5OfVB6eQWf5/O9hYXJdV80duHT1N2/AxPRv4WCYmC2/8IQaEez6ELyHDZLEP+B0XEJnM0/0ek2uqoev2nHgqmeZvmjl6e2VXP75NeIMhucXRoumDaGwkOp//GXxGnOqh7ceRnM5pvs1jt/OSdo/wo9g3iOqthw+MQM96QLLqADJd1iDMQp4XXf449QQVMLPsN1o4zHgimeZtfb67mWgrJubALVn0XEtNdtu+svKVsjf8EuU2v0la9x2X71XzHn/ceJ/zcUe6wvApzPusYCm4QXUCGa6gmLKcgswnbmh8Rpno59td/9UAwzZucaO3mjX1VPBL2JxifBwu/5vJjpH3qEdqIpm3j91y+b8279Vlt/HZrDT+Lfh7CYuGafzc0jy4gw6EU2PqGVUAAFi9czDth15Fy/BXs5465N5vmVX67rYYvB71JtPUc3PAYmF0/2UPqxHHsGH83aZ1FdJRvcvn+Ne/1yoEG8ru2M9NShqz+V7dcXX41dAEZDrtzrqthXtEpIoSu+mdsSmj4+3+6MZjmTVo6+9hefJgvB70FM2+FSfluO1buzQ9wSiVy4e1/c3zA0fxev83O/245ysNhL6HGzoT8LxgdSReQYbk4omqYZyAAq+fP4d3gNYyvewV13r3zPGre4Y+Fx/iqvEIIVljzA7ceK31CMluTP8uEzjJ6avSw8UDwZmkTCzrfZ6y9GVn7Q48P2R2MLiDDYbM4vpqHP0zObBLUkm8iyk7Te79wUzDNW/RYbLxTWMyd5m3I3M9DgvuntMm+/iu0qmha3v1vtx9LM94fd1XzzZDXURPyIWOt0XEAXUCG58MCcnVXeK5bsoCtMo+YihcdEzFqfuuVAye5vf91zKJgyQMeOeactAm8H3kTU85uQ5056pFjasYoOdlORtPfGa/OIKseGvU1Ra6iC8hwXOwDMV1dh2h4iJmmrM8RZe+go+glNwTTvIFSitd2lfGZoC2Q+wmIn+qxY0ct+yp9KoimD37jsWNqnvfcrjq+GvR3bOPyvObsA3QBGR67zfH1KgsIwLJrbqXKPpGeXb/TnZ1+quh4G8vaXiOcXmTptzx67LUFM9lsWkhs9V/1Wa6faunso/PwW6RIE+Yl93vN2QfoAjI8H56BXH2nVUpyFIWJn2DshQqsJ0c4lbzm1V7cU8dngjZjS1/rWBjKg8KCzbRN/zSR9gu0F/3Fo8fWPOPlopN8Xt7GGjkOsjcYHecjDC0gIrJeRCpFpEZEHhzk9Z+LSInzViUi7QNesw14baNbgyq74+sIzkAApq66h14VzKltf3BhKM0btHVZsBx5gzHShnn+lw3JsGztLdTbx3Gh8PeGHF9zH6UURft2ssx8mKCF/+DRmXaHw7ACIiJm4AngOiAbuEtEsgduo5T6J6VUnlIqD/g1MHA1p56LrymlbnZr2ItnIDKyf66lM1PZZlpAUv0b/zckWPMLfy1u4E7exxI1CTKvMSTD5MRI9sTfxKSOEuxnKg3JoLnH/mNtrO58A5spFPLvMTrOxxh5BjIfqFFK1SmlLMCLwJXOz+4CXvBIskuNog8EHNObtGd9gkh7J+dL/+7CYJqRlFLs2VvIEvMRQhbca+i4/PhFn8WmhFM79FTv/uRv+2vYYN6NmnGT4VedD8bIAjIRODngcYPzuY8RkalAKrB5wNNhIlIkIntE5JbLHURE7nNuV9TSMsIpsEfRB3JR/qpbaVZxtO9+dsT70LxLeVMHi9s3YpMgmPN5Q7OszM9lL7mEH31ND9bwE90WK9bDrxMj3QQV3G10nEH5Sif6ncArSinbgOemOtfo/TTwCxEZdMpTpdSTSqkCpVRBcnLyyI6uRncGApAxLp7dEWuYeHYnqqt1xPvRvMfGA8e4xbwTW9YNEDXCny0XCQs2c2ryDST1n6Ln2D5Ds2iu8VbZaW5Rm+mNngJTlxodZ1BGFpBTwOQBjyc5nxvMnVzSfKWUOuX8WgdsBea4PqLTxSYsGV0TRWjepwjCxqk9f3VBKM1INrvibMlbJMgFQvI/Y3QcADKW30mfCqZhu27G8gfb9+5jsbmc0ILPgck7P+sbmWo/kCkiqSISgqNIfGw0lYhMB+KBwgHPxYtIqPN+ErAEKHdb0g/7QEZXQJYsXcNJNYbeQ68OvbHm1QprW1lt2UxfaAKkrzY6DgB5mVPZE1RA8vE3/+9nVvNJTed7SG/ciB0TkucdH1AGY1gBUUpZga8D7wIVwMtKqSMi8iMRGTiq6k7gRaU+0rA7AygSkUPAFuBRpZQbC8jo+0AAYiNDOBy7kqkd+7F3tbkgmGaUt4uOstZ0EHPuJ71maKWI0JF+I3H2NtordxodRxuFNw81cotpF32Tl0LsoF3DXsHQ8yKl1FtKqSylVLpS6hHncz9QSm0csM2/KaUevOR9u5VSuUqp2c6v7h0A74I+kIvC824lGCvHC18Z9b40Y/RYbARVvE6o9BM0506j43zEtKWfoE8F07jnZaOjaKNwtHg7U01nCJ97h9FRrsg7G9a8zYfXgYx+mGb+orU0qkQsZX8b9b40Y2ypPMP1bKc7Jg0mzDU6zkdkTRnPweDZJDW8r0dj+aiT57qZdvY9x+i+6TcYHeeKdAEZDvvorkQfKDo8hPK4VaSe34Otu33oN2heZ1fJEeaZKgnNu92r5iW6qDNlPWNszbTWHjA6ijYCfz90ihvNe7CkrIbweKPjXJEuIMPxYR+Ia/65wmffQghWagvdOwOL5nq9/TbCqt/EhMKcc9nLjwyVsfRT2JRwYreeAdoX1RV/wHg5R/ic242OMiRdQIbDhX0gAHMWr6NdRdF1WF+V7mt2Vp9ljdrjaL5Knm50nEGlpqRQHpRNwon3jI6iXaX6s13ktG3CagqDadcZHWdIuoAMhwv7QAAiwkKpillISlshNqvVJfvUPGNbSQULzBWE5t7qlc1XF7VPXcdU6zHOHNcLTfmSt0pPcZ15P/1payA0yug4Q9IFZDhGORfWYEzT1xNPB9UHt7psn5p7Wax2zFVvYUZhzvGuabUvNWXRJwCoL3zN4CTa1ThWuoMx0k54rnf/fF2kC8hwuOhCwoGyltyCVZloLdb9IL6isK6VlbY9dEdOgnGzjI5zRVMzczkpEwg79oHRUbRhau7oJeXsVuyYDZvZ+WrpAjIcyvUFJCYumeqwHMY2b0Pp4ZY+YeuhKpaYDhOSe4tXN19ddHrsMqb1lNDR2WF0FG0Y3i9vZp3pAL0TFnjlzLuD0QVkOFzcB3JRd8paMuzHOFZX5dL9aq5nsyss5e8SLDaCZvpG80LcrOsIk37Kd79ldBRtGEoPHSDTdIrwWe5d3siVdAEZDjc0YQFMWXgbAMf36HZqb1dysp251gP0hcTBxHyj4wxLWsF6egmhr+Ido6NoQ+js7SehYRMA4uUXDw6kC8hwKNfMxnup5JQcmkzjiDiu26m93eaKJpabypD01YYuHHU1zCHh1EUXkNa2G0u/nlzRm22ramGN7Kc7fgbETTE6zrDpAjIcF/soXP2HQ4Sz45aS3VdKc5tup/Zmxw7vJVnOEzJtndFRropkrmOyNHPoUJHRUbQr2H3oKPmmasJyfaf5CnQBGR7lnMpkhGuiX0nirPVESS8lhe+7fN+aazS0dTO1zbmagJdM3T5caYscV8u3FL9hcBLtcixWO+aadzGhMM3wneYr0AVkeD4sIK4feTN+9jVYMWGp3OTyfWuuseXoGZabS+lLmgnRY42Oc1VCk1NpCp5CfNNOPdrPSxUdP8ciezG94WO9fnj4pXQBGQ43noFIeByNkTlMbd9Lr26n9kq7yuspMFX5XPPVRZ0Tl5JnP0JV41mjo2iD2F7RxDJTGeasdT4xPHwgQwuIiKwXkUoRqRGRBwd5/R4RaRGREuftSwNeu1tEqp03964478YCAmBLW0kOdRRV1Lhl/9rIdVusmI7tIAgbkrHG6DgjkjxrPeFioXK/HqzhjZrLdxAtPQRP842LBwcyrICIiBl4ArgOyAbuEpHsQTZ9SSmV57w95XxvAvAwsACYDzwsIu6b99jNBWRC/g2YRNF08F237F8buZ3VZ1msSrAFRcLkBUbHGZH47FXYMGGt3mJ0FO0SDW3dpHfswS5mSF1hdJyrZuQZyHygRilVp5SyAC8Cw71C61rgfaXUOaVUG/A+sN5NOd1eQEInF9BliiLi5Da37F8buc0Vzaw0lyJpKyAoxOg4IxMWQ1N0Dumd++ns7Tc6jTbA1soWVpoO0TeuAMLjjI5z1YwsIBOBkwMeNzifu9QnRKRURF4RkclX+V7XcHMBwRxES9JC8voPUt9ywT3H0K6aUoqaoyVMkhZMmb7ZfPWhtFXkSh37ynUzqTcpPlJJjukYYTN8s3/N2zvR3wBSlFKzcJxlPHu1OxCR+0SkSESKWlpaRpbC3QUEiJl5DROllYMH97ntGNrVqWjqJKfHef1Eum8XkHFz1mMSReNBPVzcW/RZbYQcdzQrio9MnngpIwvIKWDygMeTnM99SCnVqpTqcz58Csgf7nsH7ONJpVSBUqogOTl5ZEnt7i8gCbMcLXBdFXo4r7fYUd3CCtMhrHFpkJBqdJxRCZo8jx5TBJGndujhvF5if30bi1QJfWFJMDbX6DgjYmQB2Q9kikiqiIQAdwIfmdtcRMYPeHgzUOG8/y6wTkTinZ3n65zPuYcHzkCIT6E1dBITWwvpsejhvN6gsOoUi8wVBGX55qfDjzAHcy55AfnWEo6e7jQ6jQZsPdrEclMp5sy1Llsu29MMS62UsgJfx/GHvwJ4WSl1RER+JCIXr+f/hogcEZFDwDeAe5zvPQf8O44itB/4kfM5N4W1A+L2Mdp9k5cxTyrYW9Ps1uNoQ+ux2OB4IWFYIGOt0XFcIjp7LVNNZzhQctDoKBrQVLGbeLng0x9QDC17Sqm3lFJZSql0pdQjzud+oJTa6Lz/kFJqplJqtlJqlVLq6ID3/kEpleG8Pe3eoHb3nn04Jc26hmjpoapku9uPpV3ZnvpWllCC3RQMKUuMjuMSMdmOjtquo7qZ1Ggnz3WTcX4vdkw+Nz3OQL553uRpHiogIemOceCmYzvcfiztynZUnWWFuRQ1ZTGERBodxzWSMukIGcOUtr1c6LManSag7ag+y0rzISxj83xm8ajB6AIyHB4qIEQm0RqVyfSeg5xq73H/8bTLOlpZTpY0YPbh5oWPEaFn8nIWyWH21pwxOk1AK6msZbapltDpvjl89yJdQIbDUwUEkLSVFJiqKDw66KAyzQMa23uY3LbH8cDHh+9eKiHnGuKki5qyQqOjBCybXSH1WzGhkExdQPyfBwtI/Mw1hEk/jUd0P4hRdlafZbnpEP2R42DMDKPjuFRwxkoApF7PemCU8sYO5lmLsQTHwoQ8o+OMii4gw6GU585Api7BhpmIhp3Y7Xq8vhF2VJ1mufmwY3SMj82OOqTocZyLTGd6dzGnz/canSYg7ag+wzJTKfa0VT6zuuXl6AIyHB48AyEshva4meTZyqg4rVcp9DSbXdFZU0g03T47++5QVOoK5pkq2V3ZaHSUgHS8Yj9jpZ2w6b7fv6YLyHAom0c/iYZmrWK21LK34rjHjqk5lJ06z5z+YhQmSFtpdBy3iJ+5lnCx0HhYN2N5Wo/FRnzTTscDHx6+e5EuIMOh7B491YyavppgsXGuQv+Ce9qOKuf0JRPyIdx9KwQYyZS6FBsmwhv0KoWetv/YOZZwiAuxWRAzweg4o6YLyHB4sgkLYPICrBJC/JlCvUqhh5VW1TLLVE+wPw3fvVRYLG1xueRZD1HVrGd/9qS9lQ3MN1USOs0/ZjfQBWQ4PF1AgsPpTJ7LAo5w4Hib544b4Hr7bUQ17sSE8pvpSy4nxNlMuqei3ugoAaWzciuh0k9wln/8fOkCMhyeLiBA5PRVZMtx9pfXevS4gaz4RBtLKcESEufzwyuHEjNjDUFip61cr1LoKa0X+khp34PVFApTFxsdxyV0ARkOAwpISMYqTKLoqdrq0eMGsj21Z1luKkXSfX945ZAmzccioSQ0F2Kx2o1OExB21bayzFRG9/iFEBxudByX0AVkODx4HciHJs7FYo5g0vn9tHVZPHvsANVUWUSynCd4mm9fHTwswWF0jClgPocpPqGbST2h7MhhMk2niJrpPz9fuoAMh7J7/oIyczA94xewSI6wu7bVs8cOQD0WG2POOCex9IPhlcMRNWMN000nKT5ydOiNtVFRSmGq2wyAyY+uL9IFZDgMaMICx3DeDFMjh49WDL2xNiqO/o9SOuOmQ/Q4o+N4RFiWo1D2VW81NkgAONbazay+A3SFjoHk6UbHcRldQIbDoAJidk7vbq/T82K5W1HVCQpMlT4/O+pVGTeLHnMMk9r20aWnd3erPdXNLDUdxpa22q+mxzG0gIjIehGpFJEaEXlwkNe/JSLlIlIqIh+IyNQBr9lEpMR523jpe13KbjOkgDA2l96gWNIvFHOmQ89b5E49lVsIFhsh0/z4+o9LmcxcmLCIRabDFB1z34KemmP1wVjpJnrmtUZHcSnDCoiImIEngOuAbOAuEcm+ZLODQIFSahbwCvDTAa/1KKXynLebcSeDzkAwmeidtJjF5iMU1p71/PEDRLfFyuRzu7GYwmHyQqPjeFRs9homyVkqyg8ZHcVvKaWIbNiOHUHSVhqcxrWMPAOZD9QopeqUUhbgRWDDwA2UUluUUt3Oh3uASR7O6AxiBzFmWGfMDMcveFVFqSHHDwRF9edYJofoGL8YgkKMjuNRIZmODl177VZjg/ix2pYuCqzFtMXm+PTqg4MxsoBMBE4OeNzgfO5yvgi8PeBxmIgUicgeEbnlcm8Skfuc2xW1tLSMLKlRZyCAKX0lAHJM94O4y9HyEqaYWvyueWFYEtPpDBnD1PP76eztNzqNXyqurCdPajBn+c/oq4t8ohNdRD4LFAD/NeDpqUqpAuDTwC9EJH2w9yqlnlRKFSilCpKTk0cWwIjrQC5KzKArdAzTe4pp1MvcuoXUfgAQWB3oF4nQM2kpi0xH2F+vm0ndoaN8E2ZRxOasNzqKyxlZQE4Bkwc8nuR87iNEZC3wPeBmpVTfxeeVUqecX+uArcActyU14jqQi0Ton7qcxaYjFNaM8AxKu6wLfVYyOvZwLmwyJKQaHccQcTnrSJAL1JbtMTqK31FKkXh6Bz2mKGTSPKPjuJyRBWQ/kCkiqSISAtwJfGQ0lYjMAf4HR/E4M+D5eBEJdd5PApYA5W5LamATFkBM9loS5ALHyvcZlsFfHahtYoFU0DtlpdFRDBPiXObWVK+bSV2tprmTefZDtI5ZCOYgo+O4nGF/FZVSVuDrwLtABfCyUuqIiPxIRC6OqvovIAr4yyXDdWcARSJyCNgCPKqU8tsCYkpbCUDIiR16/QYXayzdTIT0kZh3g9FRjBMzntbwVNK7DtDerafNcaUjZQeYJGeJyPbP5lFDS6JS6i3grUue+8GA+4POeayU2g3kujfdADf9EuwGXmgVM572yFRyOw5y8lwPUxIjjMviZ8KOb6GfIEIzlhsdxVD9U5Yx/+hL7Kw9zbrcKUbH8Rv9le8DEJ/rnwM0fKIT3XCxEyF+6tDbuVPqCuabjrK3psnYHH6ko7ef7K4iGmPnQEik0XEMlThrHRHSx6lS3YzlKna7YvzZ3ZwJmYzEpxgdxy10AfERsTPXEiF9NB3ZaXQUv1F6pJxpppOodP8bXnm1gtOWYcdE8IkdRkfxG9WNLeSrI5yf6L9nt7qA+AhJcfyC63WsXae9zHFZ0fj8Gw1O4gXC4zgTPYPpPcW0XugbenttSMeKPyBcLMTn+t/w3Yt0AfEV4XGci80mz1pC3dkuo9P4hdjGHZwzJRI6IcfoKF5Bpa5gttRSVHXC6Cj+oW4z/QSRlOO/Z7i6gPgQc/pK8qSW/ZUnh95Yu6LzF3qY1VdMY9ISv5oddTSSZ11LsNg4U6aXuR0tu12R0r6X45G5ft2/pguID4mbeQ3BYuOcXsd61CqLtxEr3YRMD6DZd4cQNHUhFgkh/JTuZxutmroapnHc768v0gXEh8iUBfRLCDFNu3Q/yCj1VLyLTQlTCq43Oor3CA7jTFweM3uLOdOplw8YjaZix9UJY+b49/VFuoD4kuBwziXMId9WSvWZC0an8Wljz+ykNmQ6YTFJRkfxKub0VcwwnaS4otroKD4t7PhWWiWOMRn5RkdxK11AfExo1mpmmE5QUlFldBSfdb71NFnWas6NX2Z0FK+TPNtxxXT74U0GJ/FdNpuNzK79HI9dACb//hPr39+dH4qd6bg4v6NC94OMVP2+NzGJIsaPh1eOVNDEOXSZoohu3GV0FJ9VX7abBDpR6auMjuJ2uoD4GJkwhx5TFAnNu7HbdT/IiFRvol1FkTHbfy/wGjGTmTOJ85llKaFZL6M8Im1l7wAweZ7/X1+kC4ivMZk5lzyfAnspVWc6jU7je5RiSlshFRH5hIQEG53GK4VkrmKyqYXSshKjo/ikmIbtVJvSGDNu8tAb+zhdQHxQxPQ1TDG1UFam17G+Wu31xSSoNrr9fHjlaIzLc0z811mu+0GulrW7nbTeI5xKXGx0FI/QBcQHxec4rl3ordpscBLfc6ijTOsAACAASURBVLr4TQCSAnn69iGYk7NoMycSd3q30VF8TsPB9wgWG8HTAuP6Il1AfFFSFueDEklu2aP7Qa5SyLEtHFVTyM7KNDqK9xKhJXkRs62lNLXraXOuRlf5e3SpUDILVhsdxSMMLSAisl5EKkWkRkQeHOT1UBF5yfn6XhFJGfDaQ87nK0XEPyfbvxwR2scupkAd5mjTeaPT+I6+C0y+UEpNzEKCzfqz05VETFtNonRSXlJodBSfktS8i9KgWYyJizE6ikcM+VskIveLSLyrDywiZuAJ4DogG7hLRLIv2eyLQJtSKgP4OfAT53uzcSyBOxNYD/zGub+AETNzLUnSQWWpXsd6uM5XbCYYK7Y0/53czlUmzHEMce45qptJh8vaUstYayNnxy01OorHDOdj2Fhgv4i87DxjcNXMc/OBGqVUnVLKArwIbLhkmw3As877rwBrnMffALyolOpTStUDNc79BYz4HMcFX/3V+hd8uNpK36JLhTI1z//H54+WKW4iTcFTSDqjz0CG62L/WqSfLl87mCELiFLqX4FM4PfAPUC1iPxYRNJHeeyJwMBpZRuczw26jXMN9fNA4jDfC4CI3CciRSJS1NLSMsrIXiRmAqdDU5l0rhCb7gcZluiGbewjh5wpyUZH8QltYxeRazvCqVbdTDoc1upNnLAnk5M7x+goHjOshmDlmLnvtPNmBeKBV0Tkp27M5hJKqSeVUgVKqYLkZP/6w3Fh0nLyVQVHT54xOor3a60l0dJIQ+IignT/x7BEz1hDpPRRfWCr0VG8n9XC2NZ9lITmMyYm3Og0HjOcPpAHROQA8FNgF5CrlPoqkA98YhTHPgUMvNJmkvO5QbcRkSAgFmgd5nv9XsKs9YRKPycOvm90FK/XedhxdXBQVmAMr3SFiXnrsCFYdDPpkKwn9hKueuicGFjzqw3no1gCcJtS6lql1F+UUv0ASik7MJpr9fcDmSKSKiIhODrFN16yzUbgbuf9TwKbnWdDG4E7naO0UnE0se0bRRaflDBjJRaCMdXpebGG0lX+LvX2sczMyTM6is8wRcZzIjSLsa17jY7i9VoPvYNVmUjICawPKMPpA3lYKXX8Mq9VjPTAzj6NrwPvAhXAy0qpIyLyIxG52bnZ74FEEakBvgU86HzvEeBloBx4B/hHpZRtpFl8VkgEx6Nmk3Z+r+4HuRJrHwln9rJH8pg5IdboND6lc/wSsm1VNJz2o/5DN5C6LRxUGeRPm2p0FI8ytDFYKfWWUipLKZWulHrE+dwPlFIbnfd7lVKfUkplKKXmK6XqBrz3Eef7piml3jbqezCaZeoKMuUkldWVRkfxXicKCVG9tIxditmkl6+9GnE5awkWG/XFupn0srrPkdRZzpGwfMZEhxmdxqN0b6KPGz/XMSVH88GAraFDulD+PhZlJmZGYFwd7EqTclfRRzC2Gt1Mejm2ms2YUPROXWF0FI/TBcTHJaTN5ZzEEX5im9FRvJa1+gOKVRYFWf4/O6qrmUIjqA/PYWLbPr2M8mW0H36X8yqCyTOXGB3F43QB8XUiHI9bQFZXEVar1eg03qfrLHHnK9hvms2M8YExvYSrdU9aSqY6RuOpk0NvHGiUIvT4NnbZc5ifPtboNB6nC4gfUGmrSZBOasv0VcMfU7cVgI4Jy3T/xwglzr4OgJNFbxqcxAudrSKqr5nKyAKSo0ONTuNxuoD4gSnzHP0gbaXvGJzE+3RVvE+7imTCjIVGR/FZU7IXco4YzPX6epBL2ao/cHxNDczpcYKMDqCNXtK4ydSYUolt3GF0FO+iFFK3hZ32HBZmjDE6jc8Sk5na6Hmknd+HstsQU0DNW3pFXeXv0WIfz/QZOUZHMYQ+A/ETTUmLyeg9TH9Ph9FRvMfZKiJ6mykOymPa2Gij0/g0S8oqEmmnqWq/0VG8h7WP8MZCdthzWZCaaHQaQ+gC4idCpl1DsNg4fuA9o6N4j1pHk0vf5BWYdP/HqEzIvx6AloNvGZzEi5zcS7C9l5ro+QHZ/wG6gPiNjPw19KgQuit0Abmo5+gm6uzjyJo+0+goPi9lahqVpBBxUg8Xv8he/QH9ykxIxnKjoxhGFxA/kRgXQ1lwLsnNu4yO4h2sFoJO7mKnPZfF6YHZvOBKIsKJ+IWkdB9G9XUaHccr9FZuolhlMjczcK8v0gXEj7SOW8p4awOWs8eMjmK8hn0E23o4FDKXjDFRRqfxC5K5hmCsNJduMjqK8S60ENF6mO22WQHb/wG6gPiVKOdKaI0H/m5wEuOp2i1YMSGpS3HdIpqBLXXuGrpVKB1lerg49Y6mvGNxgdv/AbqA+JWcWfNoVAlYnWPTA1lf5SYO2jOYkxVYs6O6U9rYBIpNOcQ16eHi9vrtdKpwEjMKjI5iKF1A/Eh8VCilofmMb90HtgCe1qSnnZAzpeyy57A4PcnoNH5DRDidvIQx/adQ5+qNjmMoS8129tmnB+T0JQPpAuJnOicuJ1JdwHIygMfrnyjEhJ3KsDmkJEYYncavhE13LJh09lAAD+ftaCSso55Ce3ZA93+ALiB+J3HWOmxKaAng6d1V/XZ6CSEqfYHu/3CxmblzOWlPprcigNcHObYTgIa4wJz/aiBDCoiIJIjI+yJS7fwaP8g2eSJSKCJHRKRURO4Y8NozIlIvIiXOm16n1Cl/WjqlKh0J4GVu+2q2UWzLYF7mBKOj+J2UpEj2B80h6exesPUbHccQ9rrtnFeRJKXPNTqK4Yw6A3kQ+EAplQl84Hx8qW7g80qpmcB64BciEjfg9X9RSuU5byXuj+wbYiOCORpRwLjOw9DTZnQcz+s+R+jZcgrt2SxKC+zmBXcQEdrGLyPc3o06GZhrpVtqHf0fizMDu/8DjCsgG4BnnfefBW65dAOlVJVSqtp5vxE4AyR7LKEP6526EhN2LDVbjY7iecd3IyhqI+cwOUH3f7hD/Mw1WJWJttIAbCY930BY53EKlf6AAsYVkLFKqSbn/dPAFUu5iMwHQoDaAU8/4mza+rmIXLYhUkTuE5EiESlqaWkZdXBfMCV3GR0qPCCnd1fHdtBDCLEZC4yO4rfyp6VwQGWhagJwuHi9YwhzS8I84iNDDA5jPLcVEBHZJCKHB7ltGLidcqyTedm1MkVkPPBH4AtKKbvz6YeA6cA8IAH4zuXer5R6UilVoJQqSE4OjBOYgvSxFNpzCD+xFQJsGdLe6m0csGUyP3O80VH81pSECEqC55LYUQEXAuND2UXWuu20qSjGTwvs6z8uclsBUUqtVUrlDHJ7HWh2FoaLBeLMYPsQkRjgTeB7Sqk9A/bdpBz6gKeB+e76PnxRbHgwNTHziek7Da01RsfxnK5Wws9VUGifyaI0ff2Hu4gIXZNXAKBqA2uRKWvtdvbaZ7AoIzA+jA7FqCasjcDdzvt3A69fuoGIhACvAc8ppV655LWLxUdw9J8cdmtaX5SxBoD+qgAabnncMZHkiZi5jIsNMziMf5uUvYhWFU3nkXeNjuI5bccJ62pgn8pmfkqC0Wm8glEF5FHgGhGpBtY6HyMiBSLylHOb24HlwD2DDNd9XkTKgDIgCfgPz8b3ftkzcqmzj6PzSOBM726v3063CiVO93+43aKMZHbacwk+thXs9iG39wvO6z/Oj11AZKhezBUMWtJWKdUKrBnk+SLgS877fwL+dJn3r3ZrQD9QkBLPa2oWdzVtB2sfBPn/BU99NdspsmcxP2Oc0VH83qT4cJ4Ny2eDZTc0H4bxs4yO5HaW2m10qmgmTcs3OorX0Fei+6nosGBOxC8i2N4LJ/YM/QZf13WW8LZK9tizWaiHV7qdiGBNWQWAPRBGYymFrW4He+0zWJI5xug0XkMXED8WnrWcfmWmPxBm5z3mGF7ZlDAv4KeX8JSc6dOosE+hJxBWwWw7Rnh3Iwckh7zJcUNvHyB0AfFj+ZlTOKCy6Dvq/x3p1toddKlQxk5baHSUgLE0I4lt9lmENe2DvgtGx3Ev5weUromLCQnSfzYv0v8SfmxeSgI71Syi2srhwqAjpf1GX81W9tunszhL9394yrjYMOpiFmBW1g87mP1Vb/U2WlQMqdPmGB3Fq+gC4sciQ4M4O3ap40GtH0+ueOEMkR217Ceb+al6eKUnxUxbRrcKxVrtx8vcKoWq38FeezZLMvX1HwPpAuLnJmcvpFVF01fpx+3UzuaFjvELCQs2GxwmsCyeNoE99hn0+/PP17k6wnubKQnKJXt8jNFpvIouIH5uWdYYdtpzUbVb/Ha8fk/VVjpVOBOnLzI6SsBZkJrILmYT3nkc/HSVQuWc/8o6eQkmk15fZiBdQPzczAmxFAXNIayv1TFe3w9Z63aw3z6NpdN0/4enRYYG0TruYjOpf472u1C5hTMqjqxsvf7HpXQB8XNmk2BNdYzX98t5izpPE32hnlLdvGCYjOl5NKgk+ir9cLSfUpiP76TQns3yabr/41K6gASAvBnTqLBP9svx+hebFyy6ecEwy7LGsN02C9OxHf63SmFrDRGWs9REzGFSvF5f5lK6gASApZnJbLfPIrRxH1i6jI7jUucrNtOhIkjJ0dd/GCVnYixFQXMJtnbByX1Gx3Gp/pptAASnLzc4iXfSBSQATIwLpzZ6PmbVD8d2GR3HpeTYDvbap7NEX/9hGLNJkLQVWDH53SJT7eUf0KQSyM3V138MRheQABEzbTm9KhhrtR+1U58/RWzPSarD85gYF250moBWMD2FYnumf/WDKEV4YyH7VDYL0vX8aoPRBSRALJ4+kb32GVgq/ecTYn/ddsed1GXGBtFYmpHEdtssQlvKoOus0XFco+UoUdY2mhPnExGip28fjC4gAWJBaiI7mU1ERy20nzA6jku0Hv6AdhVJ1ix9/YfRJidEUBOzAEH5zawHHeWOD1uR0/TqEZdjSAERkQQReV9Eqp1f4y+znW3AYlIbBzyfKiJ7RaRGRF5yrl6oXYFjvL7zk3qNf0w7EdqwmyI1g8V6egmvMG7afNpUNDY/mdak4+hmTtqTmTt7ttFRvJZRZyAPAh8opTKBD5yPB9OjlMpz3m4e8PxPgJ8rpTKANuCL7o3rH9JnzHWM1z/qB8N5208S33eK0wnzdPOCl1g5Yzw77DmOAuLrsx7Y7cSf2cdBcy7Tx0UbncZrGVVANgDPOu8/i2Nd82FxroO+Gri4TvpVvT+QrZo+lm222ZiObQerxeg4o9J62NG8EDV9lcFJtIsWpiVSKLMJ6T3r87Me2JpKibR30jl+MY4/OdpgjCogY5VSTc77p4Gxl9kuTESKRGSPiFwsEolAu1LK6nzcAEy83IFE5D7nPopaWlpcEt5XzRgfTWlYgWO8foNvj9dvK/+AcyqKvPzFRkfRnMKCzVimrATw+eG8TYcco8mScj+28rY2gNsKiIhsEpHDg9w2DNxOKaUAdZndTFVKFQCfBn4hIulXm0Mp9aRSqkApVZCcHNht5SJCxPTV9CsztirfbsaKa97L4aBcUpJ184I3ycvJdsx64OPNpJbqLdTbxzF/Vo7RUbya2wqIUmqtUipnkNvrQLOIjAdwfh10tSOl1Cnn1zpgKzAHaAXiRORiw/ck4JS7vg9/syQ7lSL7NJ+e1qSvpY4kWzMXJujRV95m1bQBsx746iqFNivj2oqpiZxLfKQen3MlRjVhbQTudt6/G3j90g1EJF5EQp33k4AlQLnzjGUL8MkrvV8b3OIMx3DeqLYK6Gga+g1eqK7oHQDG5K41OIl2qUnxEdTF+vYqhWer9xJBj76+aBiMKiCPAteISDWw1vkYESkQkaec28wAikTkEI6C8ahSqtz52neAb4lIDY4+kd97NL0PiwgJomPSCscDH51+u79qMy0qlpy8BUZH0QaRmL2CHhWCxUevSj9Z/C4A6fPWG5zE+xky/lEp1Qp8rHdKKVUEfMl5fzeQe5n31wHz3ZnRn2XmLqS5MY7II+8QNeezRse5KspuY3LbPo5GzWORHr7rlZbPmMyePTOYX7UJX2wACjmxk3qZTGpKqtFRvJ6+Ej0AXRzOG3RsG9isQ7/Bi5ys2Ec857Gl6eG73ip/ajx7zXOIvHAM2o4ZHeeq9HR1ktFTSnPSIj18dxh0AQlAkxMiqIpeQJi1AxqLjY5zVRqK3gQga+FNBifRLifYbMKS4ijw9mrfaiY9uvcdQqWfqJnXGh3FJ+gCEqAis9diU0JfxTtGR7kqkQ3bqTenMmbiVKOjaFcwe3YBDSqJjsNvGx3lqnSVv0+fCiZrge7/GA5dQALU8lmZHFSZ9BzxnV/w02fPMd1yhPbxS4yOog1h1YyxbLPnEdGwA/p7jI4zLEopJrTupjZiFiHhUUbH8Qm6gASoOZPjKQyaT9z5cjjfYHScYTmy+21CxcqYvOuNjqINISYsmMZxqwmx96LqthodZ1jKj1aQpk5iTdWz7w6XLiABymQSbFmOP8SWI28anGZ4LFWbsBDMxNn6F9wXTJqzjk4VzvmSjUNv7AWO7XsDgNQFNw+xpXaRLiABrCB/AbX28XQc8v7rMM/39JPesY9TMXMgWK8+6AvW5E5mu30WwTXvev3svEopIk5s5Zw5iegpg149oA1CF5AAtiAtge2m+cQ374GedqPjXNHe4oNkmRoInr7O6CjaMI2JDqM6fjmR/a1eP9qv4lQ7c6yHaB+/FPTw3WHTBSSABZtNXEhdhxkb1krvnhurvcRxljRh3q0GJ9GuRtzsG7AqEx0lfzM6yhUd2ruJOOkiSfevXRVdQALcjPzVtKgYzhV77y94t8XKxDPbORM6FVNyhtFxtKuwKi+LvfYZ2Cq8u5/NVPkWVoKIydHDd6+GLiABbum0sWyjgJiGLWDtMzrOoLaW1jGPI1gz9MVdvmZqYiRlUYuJ76qD1lqj4wyqtuUCBb2FNCcUQFis0XF8ii4gAS4s2EzLxLWE2bux1mw2Os6gTux7gxCxMU43X/mkiNmO/7f2/S8ZnGRwhXsKSTc1ETVbj766WrqAaGQsuol2FcnZPS8YHeVjzvf0M+70FrqDYjFN0bPv+qLVC+aw356FteyvRkf5GKUUPWWOYcaxeRuG2Fq7lC4gGstnTOQDWUDcife87qrh98saWC4H6U1ZAyaz0XG0EZgUH8Gh2DUkddXAmaNGx/mII40dzO0tpDUmG2InGR3H5+gCohEaZKYt9SbC7D30VXjX1Ca1Re+SIBeIn3uL0VG0UYie+0lsSji717vOcjftL2OO1BAxSzdfjYQhCyqISALwEpACHANuV0q1XbLNKuDnA56aDtyplPqbiDwDrADOO1+7RylV4ubYfi1nyY201P0b/XteYMKs24yOA8C5LgspTe9gCY4gJHN013/09/fT0NBAb2+vi9IFlrCwMCZNmkRwcPCI3r+6IJe9W7KZfuRVuPHfvOJaC5td0Vv2OiZRhOfqAjISRq3I8yDwgVLqURF50Pn4OwM3UEptAfLgw4JTAwy8WOFflFKveCiv35uflswrQUu4pWkT9HZAWIzRkXij+Bg3m/bTk3YtIaO8+ryhoYHo6GhSUlL0Og9XSSlFa2srDQ0NpKaObJGl5OhQ3khcy+K2X6KaDiET8lyc8urtrWtlVf92OmPTiR6TbXQcn2RUE9YG4Fnn/WeBodonPgm8rZTqdmuqAGYyCb1ZtxKiLFwoedXoOADU7n2TeLlA7Lw7Rr2v3t5eEhMTdfEYAREhMTFx1GdvyfNvp08F0bzjaRclG51t+w6ywHSUsLl3esUZkS8yqoCMVUo1Oe+fBsYOsf2dwKWNp4+ISKmI/FxEQl2eMADNW3YttfbxdO0x/he8vLGDWec3YwmKgnTXTJ6oi8fIueLfbk3+dLYwj+iqVw2/5qjbYiWk0nHxbPDsTxqaxZe5rYCIyCYROTzI7SNj5ZRSClBX2M94HGujvzvg6Ydw9InMAxK4pPnrkvffJyJFIlLU0tIymm/J782YEMv2qOsY216Caqk0NMvf9lWx3rQfNf0mCNKfD/xBREgQjWmfJNLW8eHQWaP8vbSJ9WoHF5LyICHN0Cy+zG0FRCm1VimVM8jtdaDZWRguFogzV9jV7cBrSqn+AftuUg59wNPA/CvkeFIpVaCUKkhOTnbNN+fHYhd+jn5l5sy2pwzLYLHa6T30KlHSQ+i8zxuWw1/09PSwYsUKbDbbZbcpKyvjnnvucXuWOStu4ZRKpH2XsWe5uwt3MNN0nMj80TePBjKjmrA2Anc7798NXGk+8bu4pPlqQPERHP0nh92QMSCtWzCLLeQTWfEyWC2GZNhU0cyNtk10R6fClEWGZPAnf/jDH7jtttswmy9/HU1ubi4NDQ2cOHHCrVnypiayOewaxp7dDW3H3Xqsy6lq7mR289+wSTAySxeQ0TBqFNajwMsi8kXgOI6zDESkAPiKUupLzscpwGRg2yXvf15EkgEBSoCveCa2/4sKDeJkyu1EHf9neg+9Qlj+pz2eYdOOnTxmqsQ272G3dG7+8I0jlDd2uHSf2RNiePimmZd9/Qc/+AEJCQl885vfBOB73/seY8aM4YEHHrjifvfv388DDzxAV1cXoaGhfPDBBwQHB/PVr36VoqIigoKCeOyxx1i1ahVHjhzhC1/4AhaLBbvdzl//+lcyMzN5/vnn+fOf/wzAa6+9xuOPP86mTZs4ffo0K1asYPv27YwbN46bbrqJF198kW9/+9uu+4e5hIhgLrgH+86Xadv6OIm3/pfbjnU5r+yp5uvmHVin3YQ5MtHjx/cnhpyBKKValVJrlFKZzqauc87niy4WD+fjY0qpiUop+yXvX62UynU2iX1WKXXB09+DP5uz+hNU2SfSve2XoC7bPeUWVc2dZDW+jh0z5jmf8eix3enee+/lueeeA8But/Piiy9yyy23kJeXN+itvLwci8XCHXfcwS9/+UsOHTrEpk2bCA8P54knnkBEKCsr44UXXuDuu++mt7eX3/3udzzwwAOUlJRQVFTEpEmTsFgs1NXVkZKSAsCtt97K+PHjeeKJJ/jyl7/MD3/4Q8aNGwdAQUEBO3bscPu/xfVL8nlXLSSy7Hno63T78Qbq7bfRW/IXYqSb0IVf9Oix/ZFRZyCaF5szJZ7Hoz/B/R2/wl6/A1Paco8d+887KnjAvAVr5npCoocanDcyVzpTcJeUlBQSExM5ePAgzc3NzJkzh6lTp1JScvnrX8vKyhg/fjzz5s0DICbGcW3Ozp07uf/++wGYPn06U6dOpaqqikWLFvHII4/Q0NDAbbfdRmZmJo2NjcTFxX1kv7/+9a/Jyclh4cKF3HXXXR8+P2bMGBobG139rX9MXEQIx7PuJqzmH+je9xwRy/7R7ce86LWDp7jF9h498emET13iseP6Kz2VifYxIkLK6ntoVdGc2/SYx457vqcfKX2ReLlAyNL7PXZcT/nSl77EM888w9NPP829995LZ2fnFc9ArtanP/1pNm7cSHh4ONdffz2bN28mPDz8Y9dvNDQ0YDKZaG5uxj5gqdne3l7Cwz2zXPCatTdwwJ5J/64nwGb1yDGVUhRufZu5phrCFn5JX/vhArqAaINan5fKq0HXk9S4BZoOeeSYf9l/nM/xJt3Js2HKQo8c05NuvfVW3nnnHfbv38+1115LdHQ0JSUlg96ys7OZNm0aTU1N7N+/H4DOzk6sVivLli3j+eefB6CqqooTJ04wbdo06urqSEtL4xvf+AYbNmygtLSU+Ph4bDbbh0XEarVy77338sILLzBjxgwee+z/PiBUVVWRk5PjkX+LaeOi2Zb8aWJ7T2E79KJHjrmj+iw3dL6MJTgGmatH97mCLiDaoILNJkyLvka7iqTz7R+6/Xh9Vhu1218gzXSaiOXf8MtPhyEhIaxatYrbb7/9iiOiBm7/0ksvcf/99zN79myuueYaent7+drXvobdbic3N5c77riDZ555htDQUF5++WVycnLIy8vj8OHDfP7zjj+S69atY+fOnQD8+Mc/ZtmyZSxdupTHHnuMp556ioqKCgC2bNnCDTfc4L5/gEvkrv40ZfYUejf9J9j6h37DKL21ZSvXmoswLbgPQqPcfryAoJQKmFt+fr7Shq+9y6J+9v1/UOrhGKVO7HXrsV7YU6cqvz9Ddf1sjlI2q8v3X15e7vJ9Xi2bzaZmz56tqqqqPHrcAwcOqM9+9rNX3Ka3t1ctWLBA9ff3X3YbV/8b2mx29d2f/LdSD8co274/uHTflzp4ok299q/rleWHyUpdaHHrsfwRUKQG+Zuqz0C0y4qNCMY+/z5aVCw9b/2r20ZkWW12qj94lizTKcLXfd8v1/0oLy8nIyODNWvWkJmZ6dFjz507l1WrVl3xQsITJ07w6KOPEhTkuXE1JpOwYN2dHLBnYvngEccknm7y+ltvcYt5N2rBVyEyyW3HCTS6gGhXdO+qHH6t7iC8aS+UvuyWY7xRVMs9vX+iI3Y6ku2fq8JlZ2dTV1fHz372M0OOf++9916x2SwzM5OVK1d6LpDTDbMm8PuoLxPW24La+hO3HKPsZDurGn5Db1AsISu+5ZZjBCpdQLQrSogMIXLRFzhoz8D6znehp23oN12F3n4b5997lMmmFqI2/DeY9I9kIDGbhGuuuYEXrKtQe38HzUdcfoytrz/FcnMZrPgXCIt1+f4Dmf5t1YZ03/IMHjHdBz1tqL9/y6VNWa+9t5m7rH+jJfUWTGnLXLZfzXdsmD2RN5K/RLuKxP7XL7t0pt4dZdXc0fJrzkbPIGzxV122X81BFxBtSPGRIdxwzToe6/8EcuRVKPmzS/Z7tv08c/f9PyzmSJJv+6lL9qn5HpNJ+MZNi/hny5cxnTkCm1wz6q/fasPy+rdIlA5ib/8tmPV1066mC4g2LJ9dOJXNiXdRbMpBvfktaCga3Q6V4ugz9zNNjtN53a/ATVeda75hYVoiwTOu48/2dbDnCSgZ/drp+17+KWus26nPeYDgyXNckFK7lC4g2rAEm038YMMsvtT91NtdDQAADQlJREFUddrNifDnO6C1dsT7q3n9P1na/jpFEz7LhHlDLUipXWrr1q3ceOONAGzcuJFHH330stu2t7fzm9/8xlPRRuwHN83kp3IPR0JnozbeD7VbRryvpqKNzKv8L0rCF5J+2/ddmFIbSBcQbdgWpydxw8JcPtn5T/Tb7PCH9SPq9Lyw/TdklPyErUFLyP3CL9yQ1Hddaajt5dx88808+OCDl33dVwrIxLhw/uX6HO46/4+0R0x1fEipenfoN17CWr2ZhL9/kRqZwoQvPIf44bBwb6EbBbWr8tD107mh5iyf6X2YF4Ifxfz7dXDjL2DWp4Z+c38vatPDRO39HZvsBUz8/DOEBge7P/Sl3n4QTpe5dp/jcuG6y58FABw7doz169eTn59PcXExM2fO5LnnniM7O5s77riD999/n29/+9skJCTw8MMP09fXR3p6Ok8//TRRUVG88847fPOb3yQiIoKlS5d+uN9nnnmGoqIiHn/8cZqbm/nKV75CXV0dAL/97W/51a9+RW1tLXl5eVxzzTX81395fgr14bpr3hQ2lTezrubbbBv3KyJeuBNWfheWfWvo64OUgn1PYnr7IWrsEzhx4/Nkj9FNo+6kz0C0qxIREsTvPpvPEcs4vhT0n9jG5MCrX4I/fRIaLzOzrFJQ+Tbqf5Yhe3/H09ZrOXvDU8yYMsaz4b1AZWUlX/va16ioqCAmJubDM4PExESKi4tZu3Yt//Ef/8GmTZsoLv7/7d17cBfVFcDx7zEJCS8TgiivAAEhkMHKIwIREctDQLBWi8VolAoDHUYHrfUBOo52hlaccaCATEo0FmsFrNYqosjIw2kHgRosSkh4BA0xKKIpDRYJBDj9Y2/SEKJJNo/N75fzmdnht3cvyT2/m+T87t7dvR+RkpLCokWLKC0tZdasWbz11lvs3LmTI0eOVPv1586dy+jRo/n4448rktTChQvp06cPu3btatbJA7wJ9cXTBhET24kbjs/jRL+bYMsCyBwNBzbCuXPV/8eibHjxRlj/MJvODuJvQ15g4rCmf+pyS2MjEFNnSZ3bs+S2wcx+KZs7oh/nxTHZRH+wyPslvzQZel4NcT3g3Fn496feuezjRZREd2Xu6Ufof83NPDo8MbgAahgpNKaEhARGjvQeI56ens7SpUsBmDbNWxlv+/bt5ObmVtQ5ffo0qamp7N27l8TExIq72NPT08nMzLzg62/evLli3ZGIiAhiY2M5dqxh791pbHFtWvHcXSlMW7GdiYV38uakCcR/8Ft4+WcQmwCJo6Fjb7goEkoOQ8E/4Ggup6Mu5smymRQl3krWjSlBh9EiBJJARORW4ElgADBMVau9pEdEJgJLgAjgeVVd6MoTgTVAR2AncKeqBrP+ags1LvkylqYN5v41u7ilbCgZ6dvo8cU7sOcN7471U+6xFK3jOdNtGGva/YInPk3i58N6MX9S/2AbHyCp8pDI8v22bdsC3rPpxo8fz+rV51+F9EPrhoSj/p0v5k8zhpH+/A4mbOzEH6a9x9CTW2H3q7D/XfjuG69iq3Zol0G83/sh7skdwODLu5E1/SqiIuzkSlMI6l3OAW4B/v59FUQkAlgOTAKSgTQRSXaHnwYWq+rlwDHAlhYLwJQfdeW56SkUHTvJhBW7eebYtRT99FWYVwjzizj+wCFWX/c+o4t+yeOfJTN33AB+d/MVF/wRbUkKCwvZtm0bAKtWrTpvLgNgxIgRbN26lfz8fABOnDjB/v376d+/PwUFBRw86F35VjXBlBs7diwZGRmANyFfUlJC+/bt+fbbpl35ryFcmRDHa3OupnVUBFOzPuKRff3YO+Y59MED8OgXnH6okHdvzGby8XncnTuYiUP6kDX9KmKibNK8qQQyAlHVPLjw01gVw4B8Vf3U1V0D3CQiecAYoHyx7hfxRjMZjdVe8/1+nHQp6+8bxVPr9/Lslnye3ZJPp/bRtIq4iC9LTnJO4YpusSxNG8TQnvFBNzdwSUlJLF++nBkzZpCcnMycOXNYtmxZxfFOnTqxcuVK0tLSOHXKuyN7wYIF9OvXj8zMTCZPnkybNm0YNWpUtUlhyZIlzJ49m6ysLCIiIsjIyCA1NZWRI0cycOBAJk2a1OznQSpL6tyet+dew+L3DvDn7Yd4Jftz4tpE0S46kq+Ol1J2VukW15pnbx/M5Cu6tOgPJ0EQbeI1r8/75iLvAw9WdwpLRKYCE9WtkS4idwLD8ZLFdjf6QEQSgPWqWu1KOCIyG5gN0KNHj6GHDh1qhEgMQGHxd2zYc4QDR7/l7Dno1qE11/a9hKE9OwT+i52Xl8eAAQMCbUNBQQFTpkwhJycn0Hb4FfR7WPzfU2zY8xW7D5dw8vQZOse2ZnhiPKP6XkKknbJqVCKyU1UvmFhqtBGIiGwEOldz6DFVfbOxvm9VqpoJZAKkpKQEly1bgB4d2zDr2t5BN8OEqY7torl9eI+gm2EqabQEoqrj6vklDgMJlfa7u7JiIE5EIlX1TKVyY5q1Xr16hezow5jqNOdx34dAXxFJFJFWwG3AWrc61hZgqqs3HWiyEY0JXUGerg119t6Z6gSSQETkZhEpAlKBt0VkgyvvKiLvALjRxb3ABiAP+Iuqlj834xHgARHJx7uUN6upYzChJSYmhuLiYvtD6IOqUlxcTExMTNBNMc1MoJPoTS0lJUWzs+v5FFkTksrKyigqKqK0tDTopoSkmJgYunfvTlQQj54xgWvySXRjmpOoqCgSEwO8+92YMNSc50CMMcY0Y5ZAjDHG+GIJxBhjjC8tahJdRL4G/N6KfgnwTQM2JxRYzC2Dxdwy1CfmnqraqWphi0og9SEi2dVdhRDOLOaWwWJuGRojZjuFZYwxxhdLIMYYY3yxBFJ7Fy7/Fv4s5pbBYm4ZGjxmmwMxxhjji41AjDHG+GIJxBhjjC+WQGpBRCaKyD4RyReReUG3pyGISIKIbBGRXBHZIyL3ufJ4EXlPRA64fzu4chGRpe49+EREhgQbgX8iEiEi/xKRdW4/UUR2uNheccsHICLRbj/fHe8VZLv9EpE4EXlNRPaKSJ6IpIZ7P4vIr9zPdY6IrBaRmHDrZxF5QUSOikhOpbI696uITHf1D4jI9Lq0wRJIDUQkAlgOTAKSgTQRSQ62VQ3iDPBrVU0GRgD3uLjmAZtUtS+wye2DF39ft80mtNegvw9viYByTwOL3TLJx4CZrnwmcMyVL3b1QtES4F1V7Q9ciRd72PaziHQD5gIpbqnrCLz1hMKtn1cCE6uU1alfRSQeeAJvufBhwBPlSadWVNW2H9jw1izZUGl/PjA/6HY1QpxvAuOBfUAXV9YF2OderwDSKtWvqBdKG94KlpuAMcA6QPDuzo2s2t94a9GkuteRrp4EHUMd440FPqva7nDuZ6Ab8DkQ7/ptHTAhHPsZ6AXk+O1XIA1YUan8vHo1bTYCqVn5D2O5IlcWNtyQfTCwA7hMVb90h44Al7nX4fI+/B54GDjn9jsC/1FvATM4P66KmN3xElc/lCQCXwN/dKftnheRtoRxP6vqYeAZoBD4Eq/fdhLe/Vyurv1ar/62BNLCiUg74K/A/ap6vPIx9T6ShM113iIyBTiqqjuDbksTigSGABmqOhg4wf9PawBh2c8dgJvwkmdXoC0XnuoJe03Rr5ZAanYYSKi0392VhTwRicJLHi+r6uuu+CsR6eKOdwGOuvJweB9GAj8RkQJgDd5prCVAnIiUL65WOa6KmN3xWKC4KRvcAIqAIlXd4fZfw0so4dzP44DPVPVrVS0DXsfr+3Du53J17dd69bclkJp9CPR1V3C0wpuMWxtwm+pNRARvLfk8VV1U6dBaoPxKjOl4cyPl5Xe5qzlGACWVhsohQVXnq2p3Ve2F14+bVfUOYAsw1VWrGnP5ezHV1Q+pT+qqegT4XESSXNFYIJcw7me8U1cjRKSN+zkvjzls+7mSuvbrBuB6EengRm7Xu7LaCXoSKBQ24AZgP3AQeCzo9jRQTNfgDW8/AXa57Qa8c7+bgAPARiDe1Re8q9EOArvxrnAJPI56xH8dsM697g38E8gHXgWiXXmM2893x3sH3W6fsQ4Csl1fvwF0CPd+Bn4D7AVygJeA6HDrZ2A13hxPGd5Ic6affgVmuNjzgbvr0gZ7lIkxxhhf7BSWMcYYXyyBGGOM8cUSiDHGGF8sgRhjjPHFEogxxhhfLIEYY4zxxRKIMcYYXyyBGBMgEbnKrc8QIyJt3RoWA4NulzG1YTcSGhMwEVmAdzd0a7znVj0VcJOMqRVLIMYEzD1j7UOgFLhaVc8G3CRjasVOYRkTvI5AO6A93kjEmJBgIxBjAiYia/EeL5+It5rcvQE3yZhaiay5ijGmsYjIXUCZqq4SkQjgAxEZo6qbg26bMTWxEYgxxhhfbA7EGGOML5ZAjDHG+GIJxBhjjC+WQIwxxvhiCcQYY4wvlkCMMcb4YgnEGGOML/8DNAhjek6Q5oU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AutoShape 4" descr="data:image/png;base64,iVBORw0KGgoAAAANSUhEUgAAAZAAAAEGCAYAAABLgMOSAAAABHNCSVQICAgIfAhkiAAAAAlwSFlzAAALEgAACxIB0t1+/AAAADh0RVh0U29mdHdhcmUAbWF0cGxvdGxpYiB2ZXJzaW9uMy4yLjIsIGh0dHA6Ly9tYXRwbG90bGliLm9yZy+WH4yJAAAgAElEQVR4nOzdd3hcV53/8fd3Rr1X96JuW5Zs2ZJ7L3Gc6iRACi0hQBZYQlh+u5DAQhZ2wwZ2CS0BNhtIgZBCSIhDuuNuy0WWZcmWrO4iS5ZlWbJktdHMnN8fM84qjmzJ0szcKef1PPNoyp17P7Ilfeeec+45opRC0zRN066WyegAmqZpmm/SBUTTNE0bEV1ANE3TtBHRBUTTNE0bEV1ANE3TtBEJMjqAJyUlJamUlBSjY2iapvmUAwcOnFVKJV/6fEAVkJSUFIqKioyOoWma5lNE5Phgz+smLE3TNG1EdAHRNE3TRkQXEE3TNG1EdAHRNE3TRkQXEE3TNG1EdAHRNE3TRkQXEE3TNG1EdAG5GlXvQeNBo1NomqZ5BUMLiIj8QUTOiMjhy7wuIvIrEakRkVIRmTvgtbtFpNp5u9vtYTsa4c+fgidXQm+H2w+naZrm7Yw+A3kGWH+F168DMp23+4DfAohIAvAwsACYDzwsIvHuCmmzKzg9oMYd/KO7DqVpmuZySincsXigoVOZKKW2i0jKFTbZADynHN/5HhGJE5HxwErgfaXUOQAReR9HIXrBHTm/+qcDpNa9zUPAubApxO56HHPBFyE4zB2H0wJAb7+NV4tP8fbhJiqaOunttzEhLoylGcncNX8ymWOjjY6o+TCbXfF+eTOvFjdQ2nCesxf6eP9bK0hNinTpcbx9LqyJwMkBjxucz13u+Y8RkftwnL0wZcqUEYVYN3McyV02bM0mHuj4DH8M+U92vfhTFn7m+5hNMqJ9aoFra+UZHnq1jKbzvaQnR7Jm+hjCQ8zUn+3iT3uP88zueu6aP4Xv3TCDiBBv/xXVvM3hU+d58NVSDp/qYFxMGIvSExkfG0ZUqOt/lvz+p1Mp9STwJEBBQcGIzuE+mT8JmsPgfDT//vX7qfj9e8yueYKH/jeHh++5mUg3/Mdo/kcpxRNbavjv96rIGhvFzz61gEXpiYi1D86fBLuJNtMUfrm7lWcLj7Gv/hzP3jufCXHhRkfXfMTrJaf49iulxIYH88s787ghdzxB2OBcHUSYXX48o/tAhnIKmDzg8STnc5d73n36OiE0hpSkSKb/w7MEh4TylVPf5f4n36bbYnXroTXfp5TikTcr+O/3qrh1zkQ2fnUBiy+8hzxzI/x4AjxeAL9ZSPzj0/i3+s+wbe4O+s+f5lO/K6Shrdvo+JoPeLW4gW++VMLsyXG8/Y0lbIg4QtBLn4ZHp8IT86F90Al1R8XbPzpvBL4uIi/i6DA/r5RqEpF3gR8P6DhfBzzk1iSWTgh1tEtL3GRCP/cXpjx7Cw+1fIeH/hjKz+5ZS5DZ2+uxZpSndtTz1M567lmcwg9mtmD6nwXQdgySsmDx/TBmBphD4HwD1G9jSvn/sDkohJ/13s4X/wAvf20ZseHBRn8bmpf6oKKZf/7LIRalJfL09ZGEvnwLnNwDUWMh79MwqQAiElx+XHFHz/ywDy7yAo4O8SSgGcfIqmAApdTvRESAx3F0kHcDX1BKFTnfey/wXeeuHlFKPT3U8QoKCtSI1wN5bgP098AX3/u/547twvrcbVRbx/B2wf/yrZsXjmzfml/bcvQMX3hmPzfmjOXXY99Edj0GCelw7Y8h61qQQfrRWmvh3e9B1dtssc/h+cn/xpNfXIFJ97lpl6g/28XNv97J1KQI/rr4BKFv/ROERMI1P4RZd0JQyKiPISIHlFIFH3veyALiaaMqIP+7GsLi4HOvfvT52s1Y/3Q7h21T6Lz9FZblpI0+qOY3znT2ct0vdjA2Kog3Jv0J85FXYO7dsP5RCIm48puVgv1PYX/r25TY0zi08lm+sDrHM8E1n2Cx2rn58Z00d/SydcEBYgsfhZRl8KlnIDLJZce5XAHRbS7DZe2DoEGG7aavxv7JZ8g11dP/16/Q3tXn+WyaV1JK8Z1XSum2WHhx3POO4rH6+3DTL4cuHuA4M5n/ZeT2Z8gz1ZGx9auUnzzr/uCaz3hiSw1HT3fycm6Ro3jMugM+95pLi8eV6AIyXNa+y54Khsy8kZaF32O12sueP37fw8E0b/X24dNsqWzhhfTNxFT+BVY+BMv/efAmqyuQ7A30rv8Zy0ylVP/5n7HbA6fVQLu8o6c7eGJLDT9Iqybz0E9g5m1wy2/B7Lm+Ml1AhstmcXRyXsa4a/8f5QlrWNP0FEcO7PBgMM0bXeiz8qM3yrkn8Sh5x56COZ+DFd8Z8f4iFt5LbcpdbOh5je1/f86FSTVfpJTie68dZm5YE19o+QlMmge3/g5Mrh+qeyW6gAzXEAUEEVLu/h/OSzQRb30DZdVNWYHs15urUR2N/Gv/L2HcLLj+v6/6zONSaZ/5OfVB6eQWf5/O9hYXJdV80duHT1N2/AxPRv4WCYmC2/8IQaEez6ELyHDZLEP+B0XEJnM0/0ek2uqoev2nHgqmeZvmjl6e2VXP75NeIMhucXRoumDaGwkOp//GXxGnOqh7ceRnM5pvs1jt/OSdo/wo9g3iOqthw+MQM96QLLqADJd1iDMQp4XXf449QQVMLPsN1o4zHgimeZtfb67mWgrJubALVn0XEtNdtu+svKVsjf8EuU2v0la9x2X71XzHn/ceJ/zcUe6wvApzPusYCm4QXUCGa6gmLKcgswnbmh8Rpno59td/9UAwzZucaO3mjX1VPBL2JxifBwu/5vJjpH3qEdqIpm3j91y+b8279Vlt/HZrDT+Lfh7CYuGafzc0jy4gw6EU2PqGVUAAFi9czDth15Fy/BXs5465N5vmVX67rYYvB71JtPUc3PAYmF0/2UPqxHHsGH83aZ1FdJRvcvn+Ne/1yoEG8ru2M9NShqz+V7dcXX41dAEZDrtzrqthXtEpIoSu+mdsSmj4+3+6MZjmTVo6+9hefJgvB70FM2+FSfluO1buzQ9wSiVy4e1/c3zA0fxev83O/245ysNhL6HGzoT8LxgdSReQYbk4omqYZyAAq+fP4d3gNYyvewV13r3zPGre4Y+Fx/iqvEIIVljzA7ceK31CMluTP8uEzjJ6avSw8UDwZmkTCzrfZ6y9GVn7Q48P2R2MLiDDYbM4vpqHP0zObBLUkm8iyk7Te79wUzDNW/RYbLxTWMyd5m3I3M9DgvuntMm+/iu0qmha3v1vtx9LM94fd1XzzZDXURPyIWOt0XEAXUCG58MCcnVXeK5bsoCtMo+YihcdEzFqfuuVAye5vf91zKJgyQMeOeactAm8H3kTU85uQ5056pFjasYoOdlORtPfGa/OIKseGvU1Ra6iC8hwXOwDMV1dh2h4iJmmrM8RZe+go+glNwTTvIFSitd2lfGZoC2Q+wmIn+qxY0ct+yp9KoimD37jsWNqnvfcrjq+GvR3bOPyvObsA3QBGR67zfH1KgsIwLJrbqXKPpGeXb/TnZ1+quh4G8vaXiOcXmTptzx67LUFM9lsWkhs9V/1Wa6faunso/PwW6RIE+Yl93vN2QfoAjI8H56BXH2nVUpyFIWJn2DshQqsJ0c4lbzm1V7cU8dngjZjS1/rWBjKg8KCzbRN/zSR9gu0F/3Fo8fWPOPlopN8Xt7GGjkOsjcYHecjDC0gIrJeRCpFpEZEHhzk9Z+LSInzViUi7QNesw14baNbgyq74+sIzkAApq66h14VzKltf3BhKM0btHVZsBx5gzHShnn+lw3JsGztLdTbx3Gh8PeGHF9zH6UURft2ssx8mKCF/+DRmXaHw7ACIiJm4AngOiAbuEtEsgduo5T6J6VUnlIqD/g1MHA1p56LrymlbnZr2ItnIDKyf66lM1PZZlpAUv0b/zckWPMLfy1u4E7exxI1CTKvMSTD5MRI9sTfxKSOEuxnKg3JoLnH/mNtrO58A5spFPLvMTrOxxh5BjIfqFFK1SmlLMCLwJXOz+4CXvBIskuNog8EHNObtGd9gkh7J+dL/+7CYJqRlFLs2VvIEvMRQhbca+i4/PhFn8WmhFM79FTv/uRv+2vYYN6NmnGT4VedD8bIAjIRODngcYPzuY8RkalAKrB5wNNhIlIkIntE5JbLHURE7nNuV9TSMsIpsEfRB3JR/qpbaVZxtO9+dsT70LxLeVMHi9s3YpMgmPN5Q7OszM9lL7mEH31ND9bwE90WK9bDrxMj3QQV3G10nEH5Sif6ncArSinbgOemOtfo/TTwCxEZdMpTpdSTSqkCpVRBcnLyyI6uRncGApAxLp7dEWuYeHYnqqt1xPvRvMfGA8e4xbwTW9YNEDXCny0XCQs2c2ryDST1n6Ln2D5Ds2iu8VbZaW5Rm+mNngJTlxodZ1BGFpBTwOQBjyc5nxvMnVzSfKWUOuX8WgdsBea4PqLTxSYsGV0TRWjepwjCxqk9f3VBKM1INrvibMlbJMgFQvI/Y3QcADKW30mfCqZhu27G8gfb9+5jsbmc0ILPgck7P+sbmWo/kCkiqSISgqNIfGw0lYhMB+KBwgHPxYtIqPN+ErAEKHdb0g/7QEZXQJYsXcNJNYbeQ68OvbHm1QprW1lt2UxfaAKkrzY6DgB5mVPZE1RA8vE3/+9nVvNJTed7SG/ciB0TkucdH1AGY1gBUUpZga8D7wIVwMtKqSMi8iMRGTiq6k7gRaU+0rA7AygSkUPAFuBRpZQbC8jo+0AAYiNDOBy7kqkd+7F3tbkgmGaUt4uOstZ0EHPuJ71maKWI0JF+I3H2NtordxodRxuFNw81cotpF32Tl0LsoF3DXsHQ8yKl1FtKqSylVLpS6hHncz9QSm0csM2/KaUevOR9u5VSuUqp2c6v7h0A74I+kIvC824lGCvHC18Z9b40Y/RYbARVvE6o9BM0506j43zEtKWfoE8F07jnZaOjaKNwtHg7U01nCJ97h9FRrsg7G9a8zYfXgYx+mGb+orU0qkQsZX8b9b40Y2ypPMP1bKc7Jg0mzDU6zkdkTRnPweDZJDW8r0dj+aiT57qZdvY9x+i+6TcYHeeKdAEZDvvorkQfKDo8hPK4VaSe34Otu33oN2heZ1fJEeaZKgnNu92r5iW6qDNlPWNszbTWHjA6ijYCfz90ihvNe7CkrIbweKPjXJEuIMPxYR+Ia/65wmffQghWagvdOwOL5nq9/TbCqt/EhMKcc9nLjwyVsfRT2JRwYreeAdoX1RV/wHg5R/ic242OMiRdQIbDhX0gAHMWr6NdRdF1WF+V7mt2Vp9ljdrjaL5Knm50nEGlpqRQHpRNwon3jI6iXaX6s13ktG3CagqDadcZHWdIuoAMhwv7QAAiwkKpillISlshNqvVJfvUPGNbSQULzBWE5t7qlc1XF7VPXcdU6zHOHNcLTfmSt0pPcZ15P/1payA0yug4Q9IFZDhGORfWYEzT1xNPB9UHt7psn5p7Wax2zFVvYUZhzvGuabUvNWXRJwCoL3zN4CTa1ThWuoMx0k54rnf/fF2kC8hwuOhCwoGyltyCVZloLdb9IL6isK6VlbY9dEdOgnGzjI5zRVMzczkpEwg79oHRUbRhau7oJeXsVuyYDZvZ+WrpAjIcyvUFJCYumeqwHMY2b0Pp4ZY+YeuhKpaYDhOSe4tXN19ddHrsMqb1lNDR2WF0FG0Y3i9vZp3pAL0TFnjlzLuD0QVkOFzcB3JRd8paMuzHOFZX5dL9aq5nsyss5e8SLDaCZvpG80LcrOsIk37Kd79ldBRtGEoPHSDTdIrwWe5d3siVdAEZDjc0YQFMWXgbAMf36HZqb1dysp251gP0hcTBxHyj4wxLWsF6egmhr+Ido6NoQ+js7SehYRMA4uUXDw6kC8hwKNfMxnup5JQcmkzjiDiu26m93eaKJpabypD01YYuHHU1zCHh1EUXkNa2G0u/nlzRm22ramGN7Kc7fgbETTE6zrDpAjIcF/soXP2HQ4Sz45aS3VdKc5tup/Zmxw7vJVnOEzJtndFRropkrmOyNHPoUJHRUbQr2H3oKPmmasJyfaf5CnQBGR7lnMpkhGuiX0nirPVESS8lhe+7fN+aazS0dTO1zbmagJdM3T5caYscV8u3FL9hcBLtcixWO+aadzGhMM3wneYr0AVkeD4sIK4feTN+9jVYMWGp3OTyfWuuseXoGZabS+lLmgnRY42Oc1VCk1NpCp5CfNNOPdrPSxUdP8ciezG94WO9fnj4pXQBGQ43noFIeByNkTlMbd9Lr26n9kq7yuspMFX5XPPVRZ0Tl5JnP0JV41mjo2iD2F7RxDJTGeasdT4xPHwgQwuIiKwXkUoRqRGRBwd5/R4RaRGREuftSwNeu1tEqp03964478YCAmBLW0kOdRRV1Lhl/9rIdVusmI7tIAgbkrHG6DgjkjxrPeFioXK/HqzhjZrLdxAtPQRP842LBwcyrICIiBl4ArgOyAbuEpHsQTZ9SSmV57w95XxvAvAwsACYDzwsIu6b99jNBWRC/g2YRNF08F237F8buZ3VZ1msSrAFRcLkBUbHGZH47FXYMGGt3mJ0FO0SDW3dpHfswS5mSF1hdJyrZuQZyHygRilVp5SyAC8Cw71C61rgfaXUOaVUG/A+sN5NOd1eQEInF9BliiLi5Da37F8buc0Vzaw0lyJpKyAoxOg4IxMWQ1N0Dumd++ns7Tc6jTbA1soWVpoO0TeuAMLjjI5z1YwsIBOBkwMeNzifu9QnRKRURF4RkclX+V7XcHMBwRxES9JC8voPUt9ywT3H0K6aUoqaoyVMkhZMmb7ZfPWhtFXkSh37ynUzqTcpPlJJjukYYTN8s3/N2zvR3wBSlFKzcJxlPHu1OxCR+0SkSESKWlpaRpbC3QUEiJl5DROllYMH97ntGNrVqWjqJKfHef1Eum8XkHFz1mMSReNBPVzcW/RZbYQcdzQrio9MnngpIwvIKWDygMeTnM99SCnVqpTqcz58Csgf7nsH7ONJpVSBUqogOTl5ZEnt7i8gCbMcLXBdFXo4r7fYUd3CCtMhrHFpkJBqdJxRCZo8jx5TBJGndujhvF5if30bi1QJfWFJMDbX6DgjYmQB2Q9kikiqiIQAdwIfmdtcRMYPeHgzUOG8/y6wTkTinZ3n65zPuYcHzkCIT6E1dBITWwvpsejhvN6gsOoUi8wVBGX55qfDjzAHcy55AfnWEo6e7jQ6jQZsPdrEclMp5sy1Llsu29MMS62UsgJfx/GHvwJ4WSl1RER+JCIXr+f/hogcEZFDwDeAe5zvPQf8O44itB/4kfM5N4W1A+L2Mdp9k5cxTyrYW9Ps1uNoQ+ux2OB4IWFYIGOt0XFcIjp7LVNNZzhQctDoKBrQVLGbeLng0x9QDC17Sqm3lFJZSql0pdQjzud+oJTa6Lz/kFJqplJqtlJqlVLq6ID3/kEpleG8Pe3eoHb3nn04Jc26hmjpoapku9uPpV3ZnvpWllCC3RQMKUuMjuMSMdmOjtquo7qZ1Ggnz3WTcX4vdkw+Nz3OQL553uRpHiogIemOceCmYzvcfiztynZUnWWFuRQ1ZTGERBodxzWSMukIGcOUtr1c6LManSag7ag+y0rzISxj83xm8ajB6AIyHB4qIEQm0RqVyfSeg5xq73H/8bTLOlpZTpY0YPbh5oWPEaFn8nIWyWH21pwxOk1AK6msZbapltDpvjl89yJdQIbDUwUEkLSVFJiqKDw66KAyzQMa23uY3LbH8cDHh+9eKiHnGuKki5qyQqOjBCybXSH1WzGhkExdQPyfBwtI/Mw1hEk/jUd0P4hRdlafZbnpEP2R42DMDKPjuFRwxkoApF7PemCU8sYO5lmLsQTHwoQ8o+OMii4gw6GU585Api7BhpmIhp3Y7Xq8vhF2VJ1mufmwY3SMj82OOqTocZyLTGd6dzGnz/canSYg7ag+wzJTKfa0VT6zuuXl6AIyHB48AyEshva4meTZyqg4rVcp9DSbXdFZU0g03T47++5QVOoK5pkq2V3ZaHSUgHS8Yj9jpZ2w6b7fv6YLyHAom0c/iYZmrWK21LK34rjHjqk5lJ06z5z+YhQmSFtpdBy3iJ+5lnCx0HhYN2N5Wo/FRnzTTscDHx6+e5EuIMOh7B491YyavppgsXGuQv+Ce9qOKuf0JRPyIdx9KwQYyZS6FBsmwhv0KoWetv/YOZZwiAuxWRAzweg4o6YLyHB4sgkLYPICrBJC/JlCvUqhh5VW1TLLVE+wPw3fvVRYLG1xueRZD1HVrGd/9qS9lQ3MN1USOs0/ZjfQBWQ4PF1AgsPpTJ7LAo5w4Hib544b4Hr7bUQ17sSE8pvpSy4nxNlMuqei3ugoAaWzciuh0k9wln/8fOkCMhyeLiBA5PRVZMtx9pfXevS4gaz4RBtLKcESEufzwyuHEjNjDUFip61cr1LoKa0X+khp34PVFApTFxsdxyV0ARkOAwpISMYqTKLoqdrq0eMGsj21Z1luKkXSfX945ZAmzccioSQ0F2Kx2o1OExB21bayzFRG9/iFEBxudByX0AVkODx4HciHJs7FYo5g0vn9tHVZPHvsANVUWUSynCd4mm9fHTwswWF0jClgPocpPqGbST2h7MhhMk2niJrpPz9fuoAMh7J7/oIyczA94xewSI6wu7bVs8cOQD0WG2POOCex9IPhlcMRNWMN000nKT5ydOiNtVFRSmGq2wyAyY+uL9IFZDgMaMICx3DeDFMjh49WDL2xNiqO/o9SOuOmQ/Q4o+N4RFiWo1D2VW81NkgAONbazay+A3SFjoHk6UbHcRldQIbDoAJidk7vbq/T82K5W1HVCQpMlT4/O+pVGTeLHnMMk9r20aWnd3erPdXNLDUdxpa22q+mxzG0gIjIehGpFJEaEXlwkNe/JSLlIlIqIh+IyNQBr9lEpMR523jpe13KbjOkgDA2l96gWNIvFHOmQ89b5E49lVsIFhsh0/z4+o9LmcxcmLCIRabDFB1z34KemmP1wVjpJnrmtUZHcSnDCoiImIEngOuAbOAuEcm+ZLODQIFSahbwCvDTAa/1KKXynLebcSeDzkAwmeidtJjF5iMU1p71/PEDRLfFyuRzu7GYwmHyQqPjeFRs9homyVkqyg8ZHcVvKaWIbNiOHUHSVhqcxrWMPAOZD9QopeqUUhbgRWDDwA2UUluUUt3Oh3uASR7O6AxiBzFmWGfMDMcveFVFqSHHDwRF9edYJofoGL8YgkKMjuNRIZmODl177VZjg/ix2pYuCqzFtMXm+PTqg4MxsoBMBE4OeNzgfO5yvgi8PeBxmIgUicgeEbnlcm8Skfuc2xW1tLSMLKlRZyCAKX0lAHJM94O4y9HyEqaYWvyueWFYEtPpDBnD1PP76eztNzqNXyqurCdPajBn+c/oq4t8ohNdRD4LFAD/NeDpqUqpAuDTwC9EJH2w9yqlnlRKFSilCpKTk0cWwIjrQC5KzKArdAzTe4pp1MvcuoXUfgAQWB3oF4nQM2kpi0xH2F+vm0ndoaN8E2ZRxOasNzqKyxlZQE4Bkwc8nuR87iNEZC3wPeBmpVTfxeeVUqecX+uArcActyU14jqQi0Ton7qcxaYjFNaM8AxKu6wLfVYyOvZwLmwyJKQaHccQcTnrSJAL1JbtMTqK31FKkXh6Bz2mKGTSPKPjuJyRBWQ/kCkiqSISAtwJfGQ0lYjMAf4HR/E4M+D5eBEJdd5PApYA5W5LamATFkBM9loS5ALHyvcZlsFfHahtYoFU0DtlpdFRDBPiXObWVK+bSV2tprmTefZDtI5ZCOYgo+O4nGF/FZVSVuDrwLtABfCyUuqIiPxIRC6OqvovIAr4yyXDdWcARSJyCNgCPKqU8tsCYkpbCUDIiR16/QYXayzdTIT0kZh3g9FRjBMzntbwVNK7DtDerafNcaUjZQeYJGeJyPbP5lFDS6JS6i3grUue+8GA+4POeayU2g3kujfdADf9EuwGXmgVM572yFRyOw5y8lwPUxIjjMviZ8KOb6GfIEIzlhsdxVD9U5Yx/+hL7Kw9zbrcKUbH8Rv9le8DEJ/rnwM0fKIT3XCxEyF+6tDbuVPqCuabjrK3psnYHH6ko7ef7K4iGmPnQEik0XEMlThrHRHSx6lS3YzlKna7YvzZ3ZwJmYzEpxgdxy10AfERsTPXEiF9NB3ZaXQUv1F6pJxpppOodP8bXnm1gtOWYcdE8IkdRkfxG9WNLeSrI5yf6L9nt7qA+AhJcfyC63WsXae9zHFZ0fj8Gw1O4gXC4zgTPYPpPcW0XugbenttSMeKPyBcLMTn+t/w3Yt0AfEV4XGci80mz1pC3dkuo9P4hdjGHZwzJRI6IcfoKF5Bpa5gttRSVHXC6Cj+oW4z/QSRlOO/Z7i6gPgQc/pK8qSW/ZUnh95Yu6LzF3qY1VdMY9ISv5oddTSSZ11LsNg4U6aXuR0tu12R0r6X45G5ft2/pguID4mbeQ3BYuOcXsd61CqLtxEr3YRMD6DZd4cQNHUhFgkh/JTuZxutmroapnHc768v0gXEh8iUBfRLCDFNu3Q/yCj1VLyLTQlTCq43Oor3CA7jTFweM3uLOdOplw8YjaZix9UJY+b49/VFuoD4kuBwziXMId9WSvWZC0an8Wljz+ykNmQ6YTFJRkfxKub0VcwwnaS4otroKD4t7PhWWiWOMRn5RkdxK11AfExo1mpmmE5QUlFldBSfdb71NFnWas6NX2Z0FK+TPNtxxXT74U0GJ/FdNpuNzK79HI9dACb//hPr39+dH4qd6bg4v6NC94OMVP2+NzGJIsaPh1eOVNDEOXSZoohu3GV0FJ9VX7abBDpR6auMjuJ2uoD4GJkwhx5TFAnNu7HbdT/IiFRvol1FkTHbfy/wGjGTmTOJ85llKaFZL6M8Im1l7wAweZ7/X1+kC4ivMZk5lzyfAnspVWc6jU7je5RiSlshFRH5hIQEG53GK4VkrmKyqYXSshKjo/ikmIbtVJvSGDNu8tAb+zhdQHxQxPQ1TDG1UFam17G+Wu31xSSoNrr9fHjlaIzLc0z811mu+0GulrW7nbTeI5xKXGx0FI/QBcQHxec4rl3ordpscBLfc6ijTOsAACAASURBVLr4TQCSAnn69iGYk7NoMycSd3q30VF8TsPB9wgWG8HTAuP6Il1AfFFSFueDEklu2aP7Qa5SyLEtHFVTyM7KNDqK9xKhJXkRs62lNLXraXOuRlf5e3SpUDILVhsdxSMMLSAisl5EKkWkRkQeHOT1UBF5yfn6XhFJGfDaQ87nK0XEPyfbvxwR2scupkAd5mjTeaPT+I6+C0y+UEpNzEKCzfqz05VETFtNonRSXlJodBSfktS8i9KgWYyJizE6ikcM+VskIveLSLyrDywiZuAJ4DogG7hLRLIv2eyLQJtSKgP4OfAT53uzcSyBOxNYD/zGub+AETNzLUnSQWWpXsd6uM5XbCYYK7Y0/53czlUmzHEMce45qptJh8vaUstYayNnxy01OorHDOdj2Fhgv4i87DxjcNXMc/OBGqVUnVLKArwIbLhkmw3As877rwBrnMffALyolOpTStUDNc79BYz4HMcFX/3V+hd8uNpK36JLhTI1z//H54+WKW4iTcFTSDqjz0CG62L/WqSfLl87mCELiFLqX4FM4PfAPUC1iPxYRNJHeeyJwMBpZRuczw26jXMN9fNA4jDfC4CI3CciRSJS1NLSMsrIXiRmAqdDU5l0rhCb7gcZluiGbewjh5wpyUZH8QltYxeRazvCqVbdTDoc1upNnLAnk5M7x+goHjOshmDlmLnvtPNmBeKBV0Tkp27M5hJKqSeVUgVKqYLkZP/6w3Fh0nLyVQVHT54xOor3a60l0dJIQ+IignT/x7BEz1hDpPRRfWCr0VG8n9XC2NZ9lITmMyYm3Og0HjOcPpAHROQA8FNgF5CrlPoqkA98YhTHPgUMvNJmkvO5QbcRkSAgFmgd5nv9XsKs9YRKPycOvm90FK/XedhxdXBQVmAMr3SFiXnrsCFYdDPpkKwn9hKueuicGFjzqw3no1gCcJtS6lql1F+UUv0ASik7MJpr9fcDmSKSKiIhODrFN16yzUbgbuf9TwKbnWdDG4E7naO0UnE0se0bRRaflDBjJRaCMdXpebGG0lX+LvX2sczMyTM6is8wRcZzIjSLsa17jY7i9VoPvYNVmUjICawPKMPpA3lYKXX8Mq9VjPTAzj6NrwPvAhXAy0qpIyLyIxG52bnZ74FEEakBvgU86HzvEeBloBx4B/hHpZRtpFl8VkgEx6Nmk3Z+r+4HuRJrHwln9rJH8pg5IdboND6lc/wSsm1VNJz2o/5DN5C6LRxUGeRPm2p0FI8ytDFYKfWWUipLKZWulHrE+dwPlFIbnfd7lVKfUkplKKXmK6XqBrz3Eef7piml3jbqezCaZeoKMuUkldWVRkfxXicKCVG9tIxditmkl6+9GnE5awkWG/XFupn0srrPkdRZzpGwfMZEhxmdxqN0b6KPGz/XMSVH88GAraFDulD+PhZlJmZGYFwd7EqTclfRRzC2Gt1Mejm2ms2YUPROXWF0FI/TBcTHJaTN5ZzEEX5im9FRvJa1+gOKVRYFWf4/O6qrmUIjqA/PYWLbPr2M8mW0H36X8yqCyTOXGB3F43QB8XUiHI9bQFZXEVar1eg03qfrLHHnK9hvms2M8YExvYSrdU9aSqY6RuOpk0NvHGiUIvT4NnbZc5ifPtboNB6nC4gfUGmrSZBOasv0VcMfU7cVgI4Jy3T/xwglzr4OgJNFbxqcxAudrSKqr5nKyAKSo0ONTuNxuoD4gSnzHP0gbaXvGJzE+3RVvE+7imTCjIVGR/FZU7IXco4YzPX6epBL2ao/cHxNDczpcYKMDqCNXtK4ydSYUolt3GF0FO+iFFK3hZ32HBZmjDE6jc8Sk5na6Hmknd+HstsQU0DNW3pFXeXv0WIfz/QZOUZHMYQ+A/ETTUmLyeg9TH9Ph9FRvMfZKiJ6mykOymPa2Gij0/g0S8oqEmmnqWq/0VG8h7WP8MZCdthzWZCaaHQaQ+gC4idCpl1DsNg4fuA9o6N4j1pHk0vf5BWYdP/HqEzIvx6AloNvGZzEi5zcS7C9l5ro+QHZ/wG6gPiNjPw19KgQuit0Abmo5+gm6uzjyJo+0+goPi9lahqVpBBxUg8Xv8he/QH9ykxIxnKjoxhGFxA/kRgXQ1lwLsnNu4yO4h2sFoJO7mKnPZfF6YHZvOBKIsKJ+IWkdB9G9XUaHccr9FZuolhlMjczcK8v0gXEj7SOW8p4awOWs8eMjmK8hn0E23o4FDKXjDFRRqfxC5K5hmCsNJduMjqK8S60ENF6mO22WQHb/wG6gPiVKOdKaI0H/m5wEuOp2i1YMSGpS3HdIpqBLXXuGrpVKB1lerg49Y6mvGNxgdv/AbqA+JWcWfNoVAlYnWPTA1lf5SYO2jOYkxVYs6O6U9rYBIpNOcQ16eHi9vrtdKpwEjMKjI5iKF1A/Eh8VCilofmMb90HtgCe1qSnnZAzpeyy57A4PcnoNH5DRDidvIQx/adQ5+qNjmMoS8129tmnB+T0JQPpAuJnOicuJ1JdwHIygMfrnyjEhJ3KsDmkJEYYncavhE13LJh09lAAD+ftaCSso55Ce3ZA93+ALiB+J3HWOmxKaAng6d1V/XZ6CSEqfYHu/3CxmblzOWlPprcigNcHObYTgIa4wJz/aiBDCoiIJIjI+yJS7fwaP8g2eSJSKCJHRKRURO4Y8NozIlIvIiXOm16n1Cl/WjqlKh0J4GVu+2q2UWzLYF7mBKOj+J2UpEj2B80h6exesPUbHccQ9rrtnFeRJKXPNTqK4Yw6A3kQ+EAplQl84Hx8qW7g80qpmcB64BciEjfg9X9RSuU5byXuj+wbYiOCORpRwLjOw9DTZnQcz+s+R+jZcgrt2SxKC+zmBXcQEdrGLyPc3o06GZhrpVtqHf0fizMDu/8DjCsgG4BnnfefBW65dAOlVJVSqtp5vxE4AyR7LKEP6526EhN2LDVbjY7iecd3IyhqI+cwOUH3f7hD/Mw1WJWJttIAbCY930BY53EKlf6AAsYVkLFKqSbn/dPAFUu5iMwHQoDaAU8/4mza+rmIXLYhUkTuE5EiESlqaWkZdXBfMCV3GR0qPCCnd1fHdtBDCLEZC4yO4rfyp6VwQGWhagJwuHi9YwhzS8I84iNDDA5jPLcVEBHZJCKHB7ltGLidcqyTedm1MkVkPPBH4AtKKbvz6YeA6cA8IAH4zuXer5R6UilVoJQqSE4OjBOYgvSxFNpzCD+xFQJsGdLe6m0csGUyP3O80VH81pSECEqC55LYUQEXAuND2UXWuu20qSjGTwvs6z8uclsBUUqtVUrlDHJ7HWh2FoaLBeLMYPsQkRjgTeB7Sqk9A/bdpBz6gKeB+e76PnxRbHgwNTHziek7Da01RsfxnK5Wws9VUGifyaI0ff2Hu4gIXZNXAKBqA2uRKWvtdvbaZ7AoIzA+jA7FqCasjcDdzvt3A69fuoGIhACvAc8ppV655LWLxUdw9J8cdmtaX5SxBoD+qgAabnncMZHkiZi5jIsNMziMf5uUvYhWFU3nkXeNjuI5bccJ62pgn8pmfkqC0Wm8glEF5FHgGhGpBtY6HyMiBSLylHOb24HlwD2DDNd9XkTKgDIgCfgPz8b3ftkzcqmzj6PzSOBM726v3063CiVO93+43aKMZHbacwk+thXs9iG39wvO6z/Oj11AZKhezBUMWtJWKdUKrBnk+SLgS877fwL+dJn3r3ZrQD9QkBLPa2oWdzVtB2sfBPn/BU99NdspsmcxP2Oc0VH83qT4cJ4Ny2eDZTc0H4bxs4yO5HaW2m10qmgmTcs3OorX0Fei+6nosGBOxC8i2N4LJ/YM/QZf13WW8LZK9tizWaiHV7qdiGBNWQWAPRBGYymFrW4He+0zWJI5xug0XkMXED8WnrWcfmWmPxBm5z3mGF7ZlDAv4KeX8JSc6dOosE+hJxBWwWw7Rnh3Iwckh7zJcUNvHyB0AfFj+ZlTOKCy6Dvq/x3p1toddKlQxk5baHSUgLE0I4lt9lmENe2DvgtGx3Ev5weUromLCQnSfzYv0v8SfmxeSgI71Syi2srhwqAjpf1GX81W9tunszhL9394yrjYMOpiFmBW1g87mP1Vb/U2WlQMqdPmGB3Fq+gC4sciQ4M4O3ap40GtH0+ueOEMkR217Ceb+al6eKUnxUxbRrcKxVrtx8vcKoWq38FeezZLMvX1HwPpAuLnJmcvpFVF01fpx+3UzuaFjvELCQs2GxwmsCyeNoE99hn0+/PP17k6wnubKQnKJXt8jNFpvIouIH5uWdYYdtpzUbVb/Ha8fk/VVjpVOBOnLzI6SsBZkJrILmYT3nkc/HSVQuWc/8o6eQkmk15fZiBdQPzczAmxFAXNIayv1TFe3w9Z63aw3z6NpdN0/4enRYYG0TruYjOpf472u1C5hTMqjqxsvf7HpXQB8XNmk2BNdYzX98t5izpPE32hnlLdvGCYjOl5NKgk+ir9cLSfUpiP76TQns3yabr/41K6gASAvBnTqLBP9svx+hebFyy6ecEwy7LGsN02C9OxHf63SmFrDRGWs9REzGFSvF5f5lK6gASApZnJbLfPIrRxH1i6jI7jUucrNtOhIkjJ0dd/GCVnYixFQXMJtnbByX1Gx3Gp/pptAASnLzc4iXfSBSQATIwLpzZ6PmbVD8d2GR3HpeTYDvbap7NEX/9hGLNJkLQVWDH53SJT7eUf0KQSyM3V138MRheQABEzbTm9KhhrtR+1U58/RWzPSarD85gYF250moBWMD2FYnumf/WDKEV4YyH7VDYL0vX8aoPRBSRALJ4+kb32GVgq/ecTYn/ddsed1GXGBtFYmpHEdtssQlvKoOus0XFco+UoUdY2mhPnExGip28fjC4gAWJBaiI7mU1ERy20nzA6jku0Hv6AdhVJ1ix9/YfRJidEUBOzAEH5zawHHeWOD1uR0/TqEZdjSAERkQQReV9Eqp1f4y+znW3AYlIbBzyfKiJ7RaRGRF5yrl6oXYFjvL7zk3qNf0w7EdqwmyI1g8V6egmvMG7afNpUNDY/mdak4+hmTtqTmTt7ttFRvJZRZyAPAh8opTKBD5yPB9OjlMpz3m4e8PxPgJ8rpTKANuCL7o3rH9JnzHWM1z/qB8N5208S33eK0wnzdPOCl1g5Yzw77DmOAuLrsx7Y7cSf2cdBcy7Tx0UbncZrGVVANgDPOu8/i2Nd82FxroO+Gri4TvpVvT+QrZo+lm222ZiObQerxeg4o9J62NG8EDV9lcFJtIsWpiVSKLMJ6T3r87Me2JpKibR30jl+MY4/OdpgjCogY5VSTc77p4Gxl9kuTESKRGSPiFwsEolAu1LK6nzcAEy83IFE5D7nPopaWlpcEt5XzRgfTWlYgWO8foNvj9dvK/+AcyqKvPzFRkfRnMKCzVimrATw+eG8TYcco8mScj+28rY2gNsKiIhsEpHDg9w2DNxOKaUAdZndTFVKFQCfBn4hIulXm0Mp9aRSqkApVZCcHNht5SJCxPTV9CsztirfbsaKa97L4aBcUpJ184I3ycvJdsx64OPNpJbqLdTbxzF/Vo7RUbya2wqIUmqtUipnkNvrQLOIjAdwfh10tSOl1Cnn1zpgKzAHaAXiRORiw/ck4JS7vg9/syQ7lSL7NJ+e1qSvpY4kWzMXJujRV95m1bQBsx746iqFNivj2oqpiZxLfKQen3MlRjVhbQTudt6/G3j90g1EJF5EQp33k4AlQLnzjGUL8MkrvV8b3OIMx3DeqLYK6Gga+g1eqK7oHQDG5K41OIl2qUnxEdTF+vYqhWer9xJBj76+aBiMKiCPAteISDWw1vkYESkQkaec28wAikTkEI6C8ahSqtz52neAb4lIDY4+kd97NL0PiwgJomPSCscDH51+u79qMy0qlpy8BUZH0QaRmL2CHhWCxUevSj9Z/C4A6fPWG5zE+xky/lEp1Qp8rHdKKVUEfMl5fzeQe5n31wHz3ZnRn2XmLqS5MY7II+8QNeezRse5KspuY3LbPo5GzWORHr7rlZbPmMyePTOYX7UJX2wACjmxk3qZTGpKqtFRvJ6+Ej0AXRzOG3RsG9isQ7/Bi5ys2Ec857Gl6eG73ip/ajx7zXOIvHAM2o4ZHeeq9HR1ktFTSnPSIj18dxh0AQlAkxMiqIpeQJi1AxqLjY5zVRqK3gQga+FNBifRLifYbMKS4ijw9mrfaiY9uvcdQqWfqJnXGh3FJ+gCEqAis9diU0JfxTtGR7kqkQ3bqTenMmbiVKOjaFcwe3YBDSqJjsNvGx3lqnSVv0+fCiZrge7/GA5dQALU8lmZHFSZ9BzxnV/w02fPMd1yhPbxS4yOog1h1YyxbLPnEdGwA/p7jI4zLEopJrTupjZiFiHhUUbH8Qm6gASoOZPjKQyaT9z5cjjfYHScYTmy+21CxcqYvOuNjqINISYsmMZxqwmx96LqthodZ1jKj1aQpk5iTdWz7w6XLiABymQSbFmOP8SWI28anGZ4LFWbsBDMxNn6F9wXTJqzjk4VzvmSjUNv7AWO7XsDgNQFNw+xpXaRLiABrCB/AbX28XQc8v7rMM/39JPesY9TMXMgWK8+6AvW5E5mu30WwTXvev3svEopIk5s5Zw5iegpg149oA1CF5AAtiAtge2m+cQ374GedqPjXNHe4oNkmRoInr7O6CjaMI2JDqM6fjmR/a1eP9qv4lQ7c6yHaB+/FPTw3WHTBSSABZtNXEhdhxkb1krvnhurvcRxljRh3q0GJ9GuRtzsG7AqEx0lfzM6yhUd2ruJOOkiSfevXRVdQALcjPzVtKgYzhV77y94t8XKxDPbORM6FVNyhtFxtKuwKi+LvfYZ2Cq8u5/NVPkWVoKIydHDd6+GLiABbum0sWyjgJiGLWDtMzrOoLaW1jGPI1gz9MVdvmZqYiRlUYuJ76qD1lqj4wyqtuUCBb2FNCcUQFis0XF8ii4gAS4s2EzLxLWE2bux1mw2Os6gTux7gxCxMU43X/mkiNmO/7f2/S8ZnGRwhXsKSTc1ETVbj766WrqAaGQsuol2FcnZPS8YHeVjzvf0M+70FrqDYjFN0bPv+qLVC+aw356FteyvRkf5GKUUPWWOYcaxeRuG2Fq7lC4gGstnTOQDWUDcife87qrh98saWC4H6U1ZAyaz0XG0EZgUH8Gh2DUkddXAmaNGx/mII40dzO0tpDUmG2InGR3H5+gCohEaZKYt9SbC7D30VXjX1Ca1Re+SIBeIn3uL0VG0UYie+0lsSji717vOcjftL2OO1BAxSzdfjYQhCyqISALwEpACHANuV0q1XbLNKuDnA56aDtyplPqbiDwDrADOO1+7RylV4ubYfi1nyY201P0b/XteYMKs24yOA8C5LgspTe9gCY4gJHN013/09/fT0NBAb2+vi9IFlrCwMCZNmkRwcPCI3r+6IJe9W7KZfuRVuPHfvOJaC5td0Vv2OiZRhOfqAjISRq3I8yDwgVLqURF50Pn4OwM3UEptAfLgw4JTAwy8WOFflFKveCiv35uflswrQUu4pWkT9HZAWIzRkXij+Bg3m/bTk3YtIaO8+ryhoYHo6GhSUlL0Og9XSSlFa2srDQ0NpKaObJGl5OhQ3khcy+K2X6KaDiET8lyc8urtrWtlVf92OmPTiR6TbXQcn2RUE9YG4Fnn/WeBodonPgm8rZTqdmuqAGYyCb1ZtxKiLFwoedXoOADU7n2TeLlA7Lw7Rr2v3t5eEhMTdfEYAREhMTFx1GdvyfNvp08F0bzjaRclG51t+w6ywHSUsLl3esUZkS8yqoCMVUo1Oe+fBsYOsf2dwKWNp4+ISKmI/FxEQl2eMADNW3YttfbxdO0x/he8vLGDWec3YwmKgnTXTJ6oi8fIueLfbk3+dLYwj+iqVw2/5qjbYiWk0nHxbPDsTxqaxZe5rYCIyCYROTzI7SNj5ZRSClBX2M94HGujvzvg6Ydw9InMAxK4pPnrkvffJyJFIlLU0tIymm/J782YEMv2qOsY216Caqk0NMvf9lWx3rQfNf0mCNKfD/xBREgQjWmfJNLW8eHQWaP8vbSJ9WoHF5LyICHN0Cy+zG0FRCm1VimVM8jtdaDZWRguFogzV9jV7cBrSqn+AftuUg59wNPA/CvkeFIpVaCUKkhOTnbNN+fHYhd+jn5l5sy2pwzLYLHa6T30KlHSQ+i8zxuWw1/09PSwYsUKbDbbZbcpKyvjnnvucXuWOStu4ZRKpH2XsWe5uwt3MNN0nMj80TePBjKjmrA2Anc7798NXGk+8bu4pPlqQPERHP0nh92QMSCtWzCLLeQTWfEyWC2GZNhU0cyNtk10R6fClEWGZPAnf/jDH7jtttswmy9/HU1ubi4NDQ2cOHHCrVnypiayOewaxp7dDW3H3Xqsy6lq7mR289+wSTAySxeQ0TBqFNajwMsi8kXgOI6zDESkAPiKUupLzscpwGRg2yXvf15EkgEBSoCveCa2/4sKDeJkyu1EHf9neg+9Qlj+pz2eYdOOnTxmqsQ272G3dG7+8I0jlDd2uHSf2RNiePimmZd9/Qc/+AEJCQl885vfBOB73/seY8aM4YEHHrjifvfv388DDzxAV1cXoaGhfPDBBwQHB/PVr36VoqIigoKCeOyxx1i1ahVHjhzhC1/4AhaLBbvdzl//+lcyMzN5/vnn+fOf/wzAa6+9xuOPP86mTZs4ffo0K1asYPv27YwbN46bbrqJF198kW9/+9uu+4e5hIhgLrgH+86Xadv6OIm3/pfbjnU5r+yp5uvmHVin3YQ5MtHjx/cnhpyBKKValVJrlFKZzqauc87niy4WD+fjY0qpiUop+yXvX62UynU2iX1WKXXB09+DP5uz+hNU2SfSve2XoC7bPeUWVc2dZDW+jh0z5jmf8eix3enee+/lueeeA8But/Piiy9yyy23kJeXN+itvLwci8XCHXfcwS9/+UsOHTrEpk2bCA8P54knnkBEKCsr44UXXuDuu++mt7eX3/3udzzwwAOUlJRQVFTEpEmTsFgs1NXVkZKSAsCtt97K+PHjeeKJJ/jyl7/MD3/4Q8aNGwdAQUEBO3bscPu/xfVL8nlXLSSy7Hno63T78Qbq7bfRW/IXYqSb0IVf9Oix/ZFRZyCaF5szJZ7Hoz/B/R2/wl6/A1Paco8d+887KnjAvAVr5npCoocanDcyVzpTcJeUlBQSExM5ePAgzc3NzJkzh6lTp1JScvnrX8vKyhg/fjzz5s0DICbGcW3Ozp07uf/++wGYPn06U6dOpaqqikWLFvHII4/Q0NDAbbfdRmZmJo2NjcTFxX1kv7/+9a/Jyclh4cKF3HXXXR8+P2bMGBobG139rX9MXEQIx7PuJqzmH+je9xwRy/7R7ce86LWDp7jF9h498emET13iseP6Kz2VifYxIkLK6ntoVdGc2/SYx457vqcfKX2ReLlAyNL7PXZcT/nSl77EM888w9NPP829995LZ2fnFc9ArtanP/1pNm7cSHh4ONdffz2bN28mPDz8Y9dvNDQ0YDKZaG5uxj5gqdne3l7Cwz2zXPCatTdwwJ5J/64nwGb1yDGVUhRufZu5phrCFn5JX/vhArqAaINan5fKq0HXk9S4BZoOeeSYf9l/nM/xJt3Js2HKQo8c05NuvfVW3nnnHfbv38+1115LdHQ0JSUlg96ys7OZNm0aTU1N7N+/H4DOzk6sVivLli3j+eefB6CqqooTJ04wbdo06urqSEtL4xvf+AYbNmygtLSU+Ph4bDbbh0XEarVy77338sILLzBjxgwee+z/PiBUVVWRk5PjkX+LaeOi2Zb8aWJ7T2E79KJHjrmj+iw3dL6MJTgGmatH97mCLiDaoILNJkyLvka7iqTz7R+6/Xh9Vhu1218gzXSaiOXf8MtPhyEhIaxatYrbb7/9iiOiBm7/0ksvcf/99zN79myuueYaent7+drXvobdbic3N5c77riDZ555htDQUF5++WVycnLIy8vj8OHDfP7zjj+S69atY+fOnQD8+Mc/ZtmyZSxdupTHHnuMp556ioqKCgC2bNnCDTfc4L5/gEvkrv40ZfYUejf9J9j6h37DKL21ZSvXmoswLbgPQqPcfryAoJQKmFt+fr7Shq+9y6J+9v1/UOrhGKVO7HXrsV7YU6cqvz9Ddf1sjlI2q8v3X15e7vJ9Xi2bzaZmz56tqqqqPHrcAwcOqM9+9rNX3Ka3t1ctWLBA9ff3X3YbV/8b2mx29d2f/LdSD8co274/uHTflzp4ok299q/rleWHyUpdaHHrsfwRUKQG+Zuqz0C0y4qNCMY+/z5aVCw9b/2r20ZkWW12qj94lizTKcLXfd8v1/0oLy8nIyODNWvWkJmZ6dFjz507l1WrVl3xQsITJ07w6KOPEhTkuXE1JpOwYN2dHLBnYvngEccknm7y+ltvcYt5N2rBVyEyyW3HCTS6gGhXdO+qHH6t7iC8aS+UvuyWY7xRVMs9vX+iI3Y6ku2fq8JlZ2dTV1fHz372M0OOf++9916x2SwzM5OVK1d6LpDTDbMm8PuoLxPW24La+hO3HKPsZDurGn5Db1AsISu+5ZZjBCpdQLQrSogMIXLRFzhoz8D6znehp23oN12F3n4b5997lMmmFqI2/DeY9I9kIDGbhGuuuYEXrKtQe38HzUdcfoytrz/FcnMZrPgXCIt1+f4Dmf5t1YZ03/IMHjHdBz1tqL9/y6VNWa+9t5m7rH+jJfUWTGnLXLZfzXdsmD2RN5K/RLuKxP7XL7t0pt4dZdXc0fJrzkbPIGzxV122X81BFxBtSPGRIdxwzToe6/8EcuRVKPmzS/Z7tv08c/f9PyzmSJJv+6lL9qn5HpNJ+MZNi/hny5cxnTkCm1wz6q/fasPy+rdIlA5ib/8tmPV1066mC4g2LJ9dOJXNiXdRbMpBvfktaCga3Q6V4ugz9zNNjtN53a/ATVeda75hYVoiwTOu48/2dbDnCSgZ/drp+17+KWus26nPeYDgyXNckFK7lC4g2rAEm038YMMsvtT91NtdDQAADQlJREFUddrNifDnO6C1dsT7q3n9P1na/jpFEz7LhHlDLUipXWrr1q3ceOONAGzcuJFHH330stu2t7fzm9/8xlPRRuwHN83kp3IPR0JnozbeD7VbRryvpqKNzKv8L0rCF5J+2/ddmFIbSBcQbdgWpydxw8JcPtn5T/Tb7PCH9SPq9Lyw/TdklPyErUFLyP3CL9yQ1Hddaajt5dx88808+OCDl33dVwrIxLhw/uX6HO46/4+0R0x1fEipenfoN17CWr2ZhL9/kRqZwoQvPIf44bBwb6EbBbWr8tD107mh5iyf6X2YF4Ifxfz7dXDjL2DWp4Z+c38vatPDRO39HZvsBUz8/DOEBge7P/Sl3n4QTpe5dp/jcuG6y58FABw7doz169eTn59PcXExM2fO5LnnniM7O5s77riD999/n29/+9skJCTw8MMP09fXR3p6Ok8//TRRUVG88847fPOb3yQiIoKlS5d+uN9nnnmGoqIiHn/8cZqbm/nKV75CXV0dAL/97W/51a9+RW1tLXl5eVxzzTX81395fgr14bpr3hQ2lTezrubbbBv3KyJeuBNWfheWfWvo64OUgn1PYnr7IWrsEzhx4/Nkj9FNo+6kz0C0qxIREsTvPpvPEcs4vhT0n9jG5MCrX4I/fRIaLzOzrFJQ+Tbqf5Yhe3/H09ZrOXvDU8yYMsaz4b1AZWUlX/va16ioqCAmJubDM4PExESKi4tZu3Yt//Ef/8GmTZsoLv7/7d17cBfVFcDx7zEJCS8TgiivAAEhkMHKIwIREctDQLBWi8VolAoDHUYHrfUBOo52hlaccaCATEo0FmsFrNYqosjIw2kHgRosSkh4BA0xKKIpDRYJBDj9Y2/SEKJJNo/N75fzmdnht3cvyT2/m+T87t7dvR+RkpLCokWLKC0tZdasWbz11lvs3LmTI0eOVPv1586dy+jRo/n4448rktTChQvp06cPu3btatbJA7wJ9cXTBhET24kbjs/jRL+bYMsCyBwNBzbCuXPV/8eibHjxRlj/MJvODuJvQ15g4rCmf+pyS2MjEFNnSZ3bs+S2wcx+KZs7oh/nxTHZRH+wyPslvzQZel4NcT3g3Fn496feuezjRZREd2Xu6Ufof83NPDo8MbgAahgpNKaEhARGjvQeI56ens7SpUsBmDbNWxlv+/bt5ObmVtQ5ffo0qamp7N27l8TExIq72NPT08nMzLzg62/evLli3ZGIiAhiY2M5dqxh791pbHFtWvHcXSlMW7GdiYV38uakCcR/8Ft4+WcQmwCJo6Fjb7goEkoOQ8E/4Ggup6Mu5smymRQl3krWjSlBh9EiBJJARORW4ElgADBMVau9pEdEJgJLgAjgeVVd6MoTgTVAR2AncKeqBrP+ags1LvkylqYN5v41u7ilbCgZ6dvo8cU7sOcN7471U+6xFK3jOdNtGGva/YInPk3i58N6MX9S/2AbHyCp8pDI8v22bdsC3rPpxo8fz+rV51+F9EPrhoSj/p0v5k8zhpH+/A4mbOzEH6a9x9CTW2H3q7D/XfjuG69iq3Zol0G83/sh7skdwODLu5E1/SqiIuzkSlMI6l3OAW4B/v59FUQkAlgOTAKSgTQRSXaHnwYWq+rlwDHAlhYLwJQfdeW56SkUHTvJhBW7eebYtRT99FWYVwjzizj+wCFWX/c+o4t+yeOfJTN33AB+d/MVF/wRbUkKCwvZtm0bAKtWrTpvLgNgxIgRbN26lfz8fABOnDjB/v376d+/PwUFBRw86F35VjXBlBs7diwZGRmANyFfUlJC+/bt+fbbpl35ryFcmRDHa3OupnVUBFOzPuKRff3YO+Y59MED8OgXnH6okHdvzGby8XncnTuYiUP6kDX9KmKibNK8qQQyAlHVPLjw01gVw4B8Vf3U1V0D3CQiecAYoHyx7hfxRjMZjdVe8/1+nHQp6+8bxVPr9/Lslnye3ZJPp/bRtIq4iC9LTnJO4YpusSxNG8TQnvFBNzdwSUlJLF++nBkzZpCcnMycOXNYtmxZxfFOnTqxcuVK0tLSOHXKuyN7wYIF9OvXj8zMTCZPnkybNm0YNWpUtUlhyZIlzJ49m6ysLCIiIsjIyCA1NZWRI0cycOBAJk2a1OznQSpL6tyet+dew+L3DvDn7Yd4Jftz4tpE0S46kq+Ol1J2VukW15pnbx/M5Cu6tOgPJ0EQbeI1r8/75iLvAw9WdwpLRKYCE9WtkS4idwLD8ZLFdjf6QEQSgPWqWu1KOCIyG5gN0KNHj6GHDh1qhEgMQGHxd2zYc4QDR7/l7Dno1qE11/a9hKE9OwT+i52Xl8eAAQMCbUNBQQFTpkwhJycn0Hb4FfR7WPzfU2zY8xW7D5dw8vQZOse2ZnhiPKP6XkKknbJqVCKyU1UvmFhqtBGIiGwEOldz6DFVfbOxvm9VqpoJZAKkpKQEly1bgB4d2zDr2t5BN8OEqY7torl9eI+gm2EqabQEoqrj6vklDgMJlfa7u7JiIE5EIlX1TKVyY5q1Xr16hezow5jqNOdx34dAXxFJFJFWwG3AWrc61hZgqqs3HWiyEY0JXUGerg119t6Z6gSSQETkZhEpAlKBt0VkgyvvKiLvALjRxb3ABiAP+Iuqlj834xHgARHJx7uUN6upYzChJSYmhuLiYvtD6IOqUlxcTExMTNBNMc1MoJPoTS0lJUWzs+v5FFkTksrKyigqKqK0tDTopoSkmJgYunfvTlQQj54xgWvySXRjmpOoqCgSEwO8+92YMNSc50CMMcY0Y5ZAjDHG+GIJxBhjjC8tahJdRL4G/N6KfgnwTQM2JxRYzC2Dxdwy1CfmnqraqWphi0og9SEi2dVdhRDOLOaWwWJuGRojZjuFZYwxxhdLIMYYY3yxBFJ7Fy7/Fv4s5pbBYm4ZGjxmmwMxxhjji41AjDHG+GIJxBhjjC+WQGpBRCaKyD4RyReReUG3pyGISIKIbBGRXBHZIyL3ufJ4EXlPRA64fzu4chGRpe49+EREhgQbgX8iEiEi/xKRdW4/UUR2uNheccsHICLRbj/fHe8VZLv9EpE4EXlNRPaKSJ6IpIZ7P4vIr9zPdY6IrBaRmHDrZxF5QUSOikhOpbI696uITHf1D4jI9Lq0wRJIDUQkAlgOTAKSgTQRSQ62VQ3iDPBrVU0GRgD3uLjmAZtUtS+wye2DF39ft80mtNegvw9viYByTwOL3TLJx4CZrnwmcMyVL3b1QtES4F1V7Q9ciRd72PaziHQD5gIpbqnrCLz1hMKtn1cCE6uU1alfRSQeeAJvufBhwBPlSadWVNW2H9jw1izZUGl/PjA/6HY1QpxvAuOBfUAXV9YF2OderwDSKtWvqBdKG94KlpuAMcA6QPDuzo2s2t94a9GkuteRrp4EHUMd440FPqva7nDuZ6Ab8DkQ7/ptHTAhHPsZ6AXk+O1XIA1YUan8vHo1bTYCqVn5D2O5IlcWNtyQfTCwA7hMVb90h44Al7nX4fI+/B54GDjn9jsC/1FvATM4P66KmN3xElc/lCQCXwN/dKftnheRtoRxP6vqYeAZoBD4Eq/fdhLe/Vyurv1ar/62BNLCiUg74K/A/ap6vPIx9T6ShM113iIyBTiqqjuDbksTigSGABmqOhg4wf9PawBh2c8dgJvwkmdXoC0XnuoJe03Rr5ZAanYYSKi0392VhTwRicJLHi+r6uuu+CsR6eKOdwGOuvJweB9GAj8RkQJgDd5prCVAnIiUL65WOa6KmN3xWKC4KRvcAIqAIlXd4fZfw0so4dzP44DPVPVrVS0DXsfr+3Du53J17dd69bclkJp9CPR1V3C0wpuMWxtwm+pNRARvLfk8VV1U6dBaoPxKjOl4cyPl5Xe5qzlGACWVhsohQVXnq2p3Ve2F14+bVfUOYAsw1VWrGnP5ezHV1Q+pT+qqegT4XESSXNFYIJcw7me8U1cjRKSN+zkvjzls+7mSuvbrBuB6EengRm7Xu7LaCXoSKBQ24AZgP3AQeCzo9jRQTNfgDW8/AXa57Qa8c7+bgAPARiDe1Re8q9EOArvxrnAJPI56xH8dsM697g38E8gHXgWiXXmM2893x3sH3W6fsQ4Csl1fvwF0CPd+Bn4D7AVygJeA6HDrZ2A13hxPGd5Ic6affgVmuNjzgbvr0gZ7lIkxxhhf7BSWMcYYXyyBGGOM8cUSiDHGGF8sgRhjjPHFEogxxhhfLIEYY4zxxRKIMcYYXyyBGBMgEbnKrc8QIyJt3RoWA4NulzG1YTcSGhMwEVmAdzd0a7znVj0VcJOMqRVLIMYEzD1j7UOgFLhaVc8G3CRjasVOYRkTvI5AO6A93kjEmJBgIxBjAiYia/EeL5+It5rcvQE3yZhaiay5ijGmsYjIXUCZqq4SkQjgAxEZo6qbg26bMTWxEYgxxhhfbA7EGGOML5ZAjDHG+GIJxBhjjC+WQIwxxvhiCcQYY4wvlkCMMcb4YgnEGGOML/8DNAhjek6Q5oU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984" y="2443963"/>
            <a:ext cx="5598846" cy="363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4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7" name="Google Shape;330;p15"/>
          <p:cNvGraphicFramePr/>
          <p:nvPr/>
        </p:nvGraphicFramePr>
        <p:xfrm>
          <a:off x="0" y="-2"/>
          <a:ext cx="12191998" cy="471325"/>
        </p:xfrm>
        <a:graphic>
          <a:graphicData uri="http://schemas.openxmlformats.org/drawingml/2006/table">
            <a:tbl>
              <a:tblPr bandRow="1"/>
              <a:tblGrid>
                <a:gridCol w="1741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Introduction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E.D.A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 PROCESSING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MODELS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PREDICTION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EVALUATION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REFERENCES</a:t>
                      </a:r>
                    </a:p>
                  </a:txBody>
                  <a:tcPr marL="36000" marR="36000" marT="36000" marB="36000" anchor="ctr" horzOverflow="overflow">
                    <a:lnL>
                      <a:solidFill>
                        <a:srgbClr val="000000">
                          <a:alpha val="0"/>
                        </a:srgbClr>
                      </a:solidFill>
                    </a:lnL>
                    <a:lnR>
                      <a:solidFill>
                        <a:srgbClr val="000000">
                          <a:alpha val="0"/>
                        </a:srgbClr>
                      </a:solidFill>
                    </a:lnR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  <a:solidFill>
                      <a:srgbClr val="17365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69" name="Google Shape;332;p15"/>
          <p:cNvSpPr txBox="1"/>
          <p:nvPr/>
        </p:nvSpPr>
        <p:spPr>
          <a:xfrm>
            <a:off x="562200" y="928723"/>
            <a:ext cx="11062500" cy="41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spcBef>
                <a:spcPts val="1100"/>
              </a:spcBef>
              <a:defRPr sz="1500"/>
            </a:pPr>
            <a:r>
              <a:rPr lang="en-US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- </a:t>
            </a:r>
            <a:r>
              <a:rPr lang="ko-KR" altLang="en-US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참고문헌</a:t>
            </a: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4163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err="1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cp.get_array_module</a:t>
            </a:r>
            <a:r>
              <a:rPr lang="en-US" altLang="ko-KR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함수는 주어진 데이터에 적합한 모듈을 돌려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줌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953755"/>
              </p:ext>
            </p:extLst>
          </p:nvPr>
        </p:nvGraphicFramePr>
        <p:xfrm>
          <a:off x="3529051" y="2257845"/>
          <a:ext cx="5128797" cy="3964049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128797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39640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x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가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넘파이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 배열인 경우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n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np.array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([1, 2, 3])</a:t>
                      </a:r>
                    </a:p>
                    <a:p>
                      <a:pPr latinLnBrk="1"/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xp</a:t>
                      </a:r>
                      <a:r>
                        <a:rPr lang="en-US" altLang="ko-KR" sz="1800" dirty="0" smtClean="0"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cp.get_array_module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(x)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assert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xp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== np</a:t>
                      </a: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x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가 파이 배열인 경우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c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cp.array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([1, 2, 3])</a:t>
                      </a:r>
                    </a:p>
                    <a:p>
                      <a:pPr latinLnBrk="1"/>
                      <a:r>
                        <a:rPr lang="en-US" altLang="ko-KR" sz="1800" dirty="0" err="1" smtClean="0">
                          <a:latin typeface="Consolas" panose="020B0609020204030204" pitchFamily="49" charset="0"/>
                        </a:rPr>
                        <a:t>xp</a:t>
                      </a:r>
                      <a:r>
                        <a:rPr lang="en-US" altLang="ko-KR" sz="1800" dirty="0" smtClean="0"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cp.get_array_module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(x)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assert</a:t>
                      </a:r>
                      <a:r>
                        <a:rPr lang="en-US" altLang="ko-KR" sz="1800" baseline="0" dirty="0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xp</a:t>
                      </a:r>
                      <a:r>
                        <a:rPr lang="en-US" altLang="ko-KR" sz="1800" baseline="0" dirty="0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== </a:t>
                      </a:r>
                      <a:r>
                        <a:rPr lang="en-US" altLang="ko-KR" sz="1800" baseline="0" dirty="0" err="1" smtClean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cp</a:t>
                      </a:r>
                      <a:endParaRPr lang="ko-KR" altLang="en-US" sz="180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dirty="0" smtClean="0">
                          <a:latin typeface="Consolas" panose="020B0609020204030204" pitchFamily="49" charset="0"/>
                        </a:rPr>
                        <a:t> </a:t>
                      </a:r>
                      <a:endParaRPr lang="ko-KR" altLang="en-US" sz="18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257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dezero/cuda.py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넘파이와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err="1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쿠파이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임포트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                                 -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세가지 </a:t>
            </a:r>
            <a:r>
              <a:rPr lang="ko-KR" altLang="en-US" sz="2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함수 추가</a:t>
            </a:r>
            <a:endParaRPr lang="en-US" altLang="ko-KR" sz="2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490593"/>
              </p:ext>
            </p:extLst>
          </p:nvPr>
        </p:nvGraphicFramePr>
        <p:xfrm>
          <a:off x="632751" y="2932047"/>
          <a:ext cx="5128797" cy="3168268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128797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3168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import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numpy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np</a:t>
                      </a:r>
                    </a:p>
                    <a:p>
                      <a:pPr latinLnBrk="1"/>
                      <a:r>
                        <a:rPr lang="en-US" altLang="ko-KR" sz="1800" baseline="0" dirty="0" err="1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gpu_enable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True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try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: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import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cupy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</a:t>
                      </a:r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cupy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cp</a:t>
                      </a:r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except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</a:rPr>
                        <a:t>ImportError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: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gpu_enable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= False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from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dezero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import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Variable</a:t>
                      </a: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095628"/>
              </p:ext>
            </p:extLst>
          </p:nvPr>
        </p:nvGraphicFramePr>
        <p:xfrm>
          <a:off x="6274588" y="2912172"/>
          <a:ext cx="5128797" cy="3218616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5128797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32186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인수 </a:t>
                      </a:r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x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에 대응하는 모듈을 돌려줌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err="1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def</a:t>
                      </a:r>
                      <a:r>
                        <a:rPr lang="en-US" altLang="ko-KR" sz="1800" baseline="0" dirty="0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get_array_module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(x):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   ...</a:t>
                      </a: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넘파이의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ndarray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로 변환하는 함수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err="1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def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as_numpy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(x):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   ...</a:t>
                      </a:r>
                    </a:p>
                    <a:p>
                      <a:pPr latinLnBrk="1"/>
                      <a:endParaRPr lang="en-US" altLang="ko-KR" sz="1800" baseline="0" dirty="0" smtClean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ko-KR" altLang="en-US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쿠파이의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ndarray</a:t>
                      </a:r>
                      <a:r>
                        <a:rPr lang="ko-KR" altLang="en-US" sz="1800" baseline="0" dirty="0" smtClean="0">
                          <a:solidFill>
                            <a:srgbClr val="007D00"/>
                          </a:solidFill>
                          <a:latin typeface="Consolas" panose="020B0609020204030204" pitchFamily="49" charset="0"/>
                        </a:rPr>
                        <a:t>로 변환하는 함수</a:t>
                      </a:r>
                      <a:endParaRPr lang="en-US" altLang="ko-KR" sz="1800" baseline="0" dirty="0" smtClean="0">
                        <a:solidFill>
                          <a:srgbClr val="007D00"/>
                        </a:solidFill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800" baseline="0" dirty="0" err="1" smtClean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def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800" baseline="0" dirty="0" err="1" smtClean="0">
                          <a:latin typeface="Consolas" panose="020B0609020204030204" pitchFamily="49" charset="0"/>
                        </a:rPr>
                        <a:t>as_cupy</a:t>
                      </a:r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(x):</a:t>
                      </a:r>
                    </a:p>
                    <a:p>
                      <a:pPr latinLnBrk="1"/>
                      <a:r>
                        <a:rPr lang="en-US" altLang="ko-KR" sz="1800" baseline="0" dirty="0" smtClean="0">
                          <a:latin typeface="Consolas" panose="020B0609020204030204" pitchFamily="49" charset="0"/>
                        </a:rPr>
                        <a:t>    ...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921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111450" y="1523999"/>
            <a:ext cx="11964000" cy="49203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0000" rIns="91425" bIns="45700" anchor="t" anchorCtr="0">
            <a:noAutofit/>
          </a:bodyPr>
          <a:lstStyle/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○"/>
            </a:pP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클래스들에 </a:t>
            </a: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대응 기능 추가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  - dezero/core.py </a:t>
            </a:r>
            <a:r>
              <a:rPr lang="ko-KR" altLang="en-US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모듈 수정</a:t>
            </a: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○"/>
            </a:pPr>
            <a:endParaRPr lang="en-US" altLang="ko-KR" sz="2400" dirty="0" smtClean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7" name="Google Shape;87;p4"/>
          <p:cNvGraphicFramePr/>
          <p:nvPr>
            <p:extLst/>
          </p:nvPr>
        </p:nvGraphicFramePr>
        <p:xfrm>
          <a:off x="263850" y="753837"/>
          <a:ext cx="11811600" cy="548610"/>
        </p:xfrm>
        <a:graphic>
          <a:graphicData uri="http://schemas.openxmlformats.org/drawingml/2006/table">
            <a:tbl>
              <a:tblPr>
                <a:noFill/>
                <a:tableStyleId>{FF1ED82C-DFB5-433B-8B33-7B298AD14F54}</a:tableStyleId>
              </a:tblPr>
              <a:tblGrid>
                <a:gridCol w="118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52</a:t>
                      </a:r>
                      <a:r>
                        <a:rPr lang="ko-KR" altLang="en-US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  <a:r>
                        <a:rPr lang="en-US" altLang="ko-KR" sz="2400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:GPU</a:t>
                      </a:r>
                      <a:r>
                        <a:rPr lang="en-US" altLang="ko-KR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2400" b="1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지원</a:t>
                      </a:r>
                      <a:endParaRPr sz="2400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rgbClr val="3E7D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689937" y="655022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entury" panose="02040604050505020304" pitchFamily="18" charset="0"/>
              </a:rPr>
              <a:t>- </a:t>
            </a:r>
            <a:r>
              <a:rPr lang="en-US" altLang="ko-KR" dirty="0">
                <a:latin typeface="Century" panose="02040604050505020304" pitchFamily="18" charset="0"/>
              </a:rPr>
              <a:t>3</a:t>
            </a:r>
            <a:r>
              <a:rPr lang="en-US" altLang="ko-KR" sz="1400" dirty="0">
                <a:latin typeface="Century" panose="02040604050505020304" pitchFamily="18" charset="0"/>
              </a:rPr>
              <a:t> -</a:t>
            </a:r>
            <a:endParaRPr lang="ko-KR" altLang="en-US" sz="14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50" y="6466113"/>
            <a:ext cx="3706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</a:t>
            </a:r>
            <a:r>
              <a:rPr lang="en-US" altLang="ko-KR" dirty="0" smtClean="0"/>
              <a:t> https://www.python.org/dev/peps/pep-0008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650555"/>
              </p:ext>
            </p:extLst>
          </p:nvPr>
        </p:nvGraphicFramePr>
        <p:xfrm>
          <a:off x="5893904" y="1028142"/>
          <a:ext cx="6181546" cy="5394960"/>
        </p:xfrm>
        <a:graphic>
          <a:graphicData uri="http://schemas.openxmlformats.org/drawingml/2006/table">
            <a:tbl>
              <a:tblPr firstRow="1" bandRow="1">
                <a:tableStyleId>{FF1ED82C-DFB5-433B-8B33-7B298AD14F54}</a:tableStyleId>
              </a:tblPr>
              <a:tblGrid>
                <a:gridCol w="6181546">
                  <a:extLst>
                    <a:ext uri="{9D8B030D-6E8A-4147-A177-3AD203B41FA5}">
                      <a16:colId xmlns:a16="http://schemas.microsoft.com/office/drawing/2014/main" val="3238262113"/>
                    </a:ext>
                  </a:extLst>
                </a:gridCol>
              </a:tblGrid>
              <a:tr h="4766144">
                <a:tc>
                  <a:txBody>
                    <a:bodyPr/>
                    <a:lstStyle/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...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try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import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cupy</a:t>
                      </a:r>
                      <a:endParaRPr lang="en-US" altLang="ko-KR" sz="1200" b="0" i="0" u="none" strike="noStrike" cap="non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#</a:t>
                      </a:r>
                      <a:r>
                        <a:rPr lang="en-US" altLang="ko-KR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두 배열 타입을 동적으로 변경</a:t>
                      </a:r>
                      <a:endParaRPr lang="en-US" altLang="ko-KR" sz="12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array_types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np.ndarray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cupy.ndarray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excep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ImportError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array_types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np.ndarray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Variable:</a:t>
                      </a:r>
                      <a:b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__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init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__(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data, name=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data is not None: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        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# data</a:t>
                      </a:r>
                      <a:r>
                        <a:rPr lang="ko-KR" altLang="en-US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로 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cp.ndarray</a:t>
                      </a:r>
                      <a:r>
                        <a:rPr lang="ko-KR" altLang="en-US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가 넘어와도 대응할 수 있도록 수정</a:t>
                      </a:r>
                      <a:endParaRPr lang="en-US" altLang="ko-KR" sz="12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not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isinstance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(data,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array_types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        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raise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TypeError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('{} is not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supported'.format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(data)))</a:t>
                      </a:r>
                    </a:p>
                    <a:p>
                      <a:pPr latinLnBrk="1"/>
                      <a:r>
                        <a:rPr lang="en-US" altLang="ko-KR" sz="1200" dirty="0" smtClean="0">
                          <a:latin typeface="+mn-lt"/>
                        </a:rPr>
                        <a:t>         ...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backward(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retain_grad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False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,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create_graph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=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False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if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self.grad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is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        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#</a:t>
                      </a:r>
                      <a:r>
                        <a:rPr lang="en-US" altLang="ko-KR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기울기를 자동으로 보완하는 부분 수정</a:t>
                      </a:r>
                      <a:endParaRPr lang="en-US" altLang="ko-KR" sz="12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    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dezero.cuda.get_array_module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          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.grad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 = Variable(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xp.ones_like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))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…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   # </a:t>
                      </a:r>
                      <a:r>
                        <a:rPr lang="ko-KR" altLang="en-US" sz="1200" b="0" i="0" u="none" strike="noStrike" cap="none" dirty="0" err="1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넘파이</a:t>
                      </a:r>
                      <a:r>
                        <a:rPr lang="ko-KR" altLang="en-US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다차원 배열을 보관하던 인스턴스 변수 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data</a:t>
                      </a:r>
                      <a:r>
                        <a:rPr lang="ko-KR" altLang="en-US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를 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GPU</a:t>
                      </a:r>
                      <a:r>
                        <a:rPr lang="ko-KR" altLang="en-US" sz="1200" b="0" i="0" u="none" strike="noStrike" cap="none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나</a:t>
                      </a:r>
                      <a:r>
                        <a:rPr lang="en-US" altLang="ko-KR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 CPU</a:t>
                      </a:r>
                      <a:r>
                        <a:rPr lang="ko-KR" altLang="en-US" sz="1200" b="0" i="0" u="none" strike="noStrike" cap="none" baseline="0" dirty="0" smtClean="0">
                          <a:solidFill>
                            <a:srgbClr val="007D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로 전송하는 기능</a:t>
                      </a:r>
                      <a:endParaRPr lang="en-US" altLang="ko-KR" sz="1200" b="0" i="0" u="none" strike="noStrike" cap="none" dirty="0" smtClean="0">
                        <a:solidFill>
                          <a:srgbClr val="007D00"/>
                        </a:solidFill>
                        <a:effectLst/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to_cpu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if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is not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None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dezero.cuda.as_numpy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/>
                      </a:r>
                      <a:b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to_gpu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if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is not 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</a:t>
                      </a:r>
                    </a:p>
                    <a:p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= 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dezero.cuda.as_cupy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FF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self</a:t>
                      </a:r>
                      <a:r>
                        <a:rPr lang="en-US" altLang="ko-KR" sz="12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.data</a:t>
                      </a: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74396"/>
                  </a:ext>
                </a:extLst>
              </a:tr>
            </a:tbl>
          </a:graphicData>
        </a:graphic>
      </p:graphicFrame>
      <p:graphicFrame>
        <p:nvGraphicFramePr>
          <p:cNvPr id="10" name="Google Shape;128;gbf9ebb5319_0_42">
            <a:extLst>
              <a:ext uri="{FF2B5EF4-FFF2-40B4-BE49-F238E27FC236}">
                <a16:creationId xmlns:a16="http://schemas.microsoft.com/office/drawing/2014/main" id="{91161E40-2553-45F8-84D2-C8222E2E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795320"/>
              </p:ext>
            </p:extLst>
          </p:nvPr>
        </p:nvGraphicFramePr>
        <p:xfrm>
          <a:off x="0" y="-1"/>
          <a:ext cx="12192000" cy="4713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7874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1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1</a:t>
                      </a:r>
                      <a:r>
                        <a:rPr lang="ko-KR" altLang="en-US" sz="2000" b="0" i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i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2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2000" b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4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제 </a:t>
                      </a:r>
                      <a:r>
                        <a:rPr lang="en-US" altLang="ko-KR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5</a:t>
                      </a: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고지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2000" b="0" u="none" strike="noStrike" cap="none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나눔스퀘어_ac Light" panose="020B0600000101010101" pitchFamily="50" charset="-127"/>
                          <a:ea typeface="나눔스퀘어_ac Light" panose="020B0600000101010101" pitchFamily="50" charset="-127"/>
                          <a:cs typeface="Calibri"/>
                          <a:sym typeface="Calibri"/>
                        </a:rPr>
                        <a:t>참고자료</a:t>
                      </a:r>
                      <a:endParaRPr sz="2000" b="0" u="none" strike="noStrike" cap="none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나눔스퀘어_ac Light" panose="020B0600000101010101" pitchFamily="50" charset="-127"/>
                        <a:ea typeface="나눔스퀘어_ac Light" panose="020B0600000101010101" pitchFamily="50" charset="-127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12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tents Slide Master">
  <a:themeElements>
    <a:clrScheme name="ALLPPT-409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EF5E42"/>
      </a:accent1>
      <a:accent2>
        <a:srgbClr val="AFAFAF"/>
      </a:accent2>
      <a:accent3>
        <a:srgbClr val="969696"/>
      </a:accent3>
      <a:accent4>
        <a:srgbClr val="7D7D7D"/>
      </a:accent4>
      <a:accent5>
        <a:srgbClr val="646464"/>
      </a:accent5>
      <a:accent6>
        <a:srgbClr val="4B4B4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2402</TotalTime>
  <Words>3112</Words>
  <Application>Microsoft Office PowerPoint</Application>
  <PresentationFormat>와이드스크린</PresentationFormat>
  <Paragraphs>961</Paragraphs>
  <Slides>69</Slides>
  <Notes>68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69</vt:i4>
      </vt:variant>
    </vt:vector>
  </HeadingPairs>
  <TitlesOfParts>
    <vt:vector size="78" baseType="lpstr">
      <vt:lpstr>나눔스퀘어_ac Bold</vt:lpstr>
      <vt:lpstr>나눔스퀘어_ac ExtraBold</vt:lpstr>
      <vt:lpstr>나눔스퀘어_ac Light</vt:lpstr>
      <vt:lpstr>나눔스퀘어라운드 ExtraBold</vt:lpstr>
      <vt:lpstr>Arial</vt:lpstr>
      <vt:lpstr>Calibri</vt:lpstr>
      <vt:lpstr>Century</vt:lpstr>
      <vt:lpstr>Consolas</vt:lpstr>
      <vt:lpstr>Contents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Allppt.com</dc:creator>
  <cp:lastModifiedBy>w</cp:lastModifiedBy>
  <cp:revision>271</cp:revision>
  <dcterms:created xsi:type="dcterms:W3CDTF">2020-01-20T05:08:25Z</dcterms:created>
  <dcterms:modified xsi:type="dcterms:W3CDTF">2021-03-17T08:20:33Z</dcterms:modified>
</cp:coreProperties>
</file>